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0" r:id="rId5"/>
    <p:sldId id="315" r:id="rId6"/>
    <p:sldId id="276" r:id="rId7"/>
    <p:sldId id="312" r:id="rId8"/>
    <p:sldId id="321" r:id="rId9"/>
    <p:sldId id="320" r:id="rId10"/>
    <p:sldId id="311" r:id="rId11"/>
    <p:sldId id="313" r:id="rId12"/>
    <p:sldId id="302" r:id="rId13"/>
    <p:sldId id="317" r:id="rId14"/>
    <p:sldId id="316" r:id="rId15"/>
    <p:sldId id="318" r:id="rId16"/>
    <p:sldId id="322" r:id="rId17"/>
    <p:sldId id="319" r:id="rId18"/>
    <p:sldId id="323" r:id="rId19"/>
    <p:sldId id="328" r:id="rId20"/>
    <p:sldId id="326" r:id="rId21"/>
    <p:sldId id="32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6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B1197-388A-42A5-9BA9-7297BBDF56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2C623-E106-4BDC-98D7-647C1F434FA9}">
      <dgm:prSet/>
      <dgm:spPr/>
      <dgm:t>
        <a:bodyPr/>
        <a:lstStyle/>
        <a:p>
          <a:r>
            <a:rPr lang="en-US" b="0" i="0" dirty="0"/>
            <a:t>Automatic Speech Recognition (ASR) converts user input as speech to text output</a:t>
          </a:r>
          <a:endParaRPr lang="en-US" dirty="0"/>
        </a:p>
      </dgm:t>
    </dgm:pt>
    <dgm:pt modelId="{6ABFDF15-720F-4830-A554-8F48533B4787}" type="parTrans" cxnId="{0AC0DAF1-2A7A-47E3-9A18-59F51298A552}">
      <dgm:prSet/>
      <dgm:spPr/>
      <dgm:t>
        <a:bodyPr/>
        <a:lstStyle/>
        <a:p>
          <a:endParaRPr lang="en-US"/>
        </a:p>
      </dgm:t>
    </dgm:pt>
    <dgm:pt modelId="{DAD8D74B-96B9-4FCC-B541-529D2149C1F3}" type="sibTrans" cxnId="{0AC0DAF1-2A7A-47E3-9A18-59F51298A552}">
      <dgm:prSet/>
      <dgm:spPr/>
      <dgm:t>
        <a:bodyPr/>
        <a:lstStyle/>
        <a:p>
          <a:endParaRPr lang="en-US"/>
        </a:p>
      </dgm:t>
    </dgm:pt>
    <dgm:pt modelId="{27E01244-725C-4526-B63B-55912BE9156B}">
      <dgm:prSet/>
      <dgm:spPr/>
      <dgm:t>
        <a:bodyPr/>
        <a:lstStyle/>
        <a:p>
          <a:r>
            <a:rPr lang="en-US" b="0" i="0" dirty="0"/>
            <a:t>LLM call (GPT 4o in our case) for giving text input of the user and convert it into text output to be provided</a:t>
          </a:r>
          <a:endParaRPr lang="en-US" dirty="0"/>
        </a:p>
      </dgm:t>
    </dgm:pt>
    <dgm:pt modelId="{F6EFAED5-9AD0-487C-9B94-4495663C3B37}" type="parTrans" cxnId="{0CFC3B4A-5755-47B5-BF53-F287B619E314}">
      <dgm:prSet/>
      <dgm:spPr/>
      <dgm:t>
        <a:bodyPr/>
        <a:lstStyle/>
        <a:p>
          <a:endParaRPr lang="en-US"/>
        </a:p>
      </dgm:t>
    </dgm:pt>
    <dgm:pt modelId="{B72F1247-8D88-4574-90CF-CF4FC5B931A7}" type="sibTrans" cxnId="{0CFC3B4A-5755-47B5-BF53-F287B619E314}">
      <dgm:prSet/>
      <dgm:spPr/>
      <dgm:t>
        <a:bodyPr/>
        <a:lstStyle/>
        <a:p>
          <a:endParaRPr lang="en-US"/>
        </a:p>
      </dgm:t>
    </dgm:pt>
    <dgm:pt modelId="{63C1CF47-C8A0-4B0C-81CA-DDCC8DC55ECE}">
      <dgm:prSet/>
      <dgm:spPr/>
      <dgm:t>
        <a:bodyPr/>
        <a:lstStyle/>
        <a:p>
          <a:r>
            <a:rPr lang="en-US" b="0" i="0" dirty="0"/>
            <a:t>Text-To-Speech module for receiving outputted text from LLM as input and giving voice response</a:t>
          </a:r>
          <a:endParaRPr lang="en-US" dirty="0"/>
        </a:p>
      </dgm:t>
    </dgm:pt>
    <dgm:pt modelId="{45950B7A-AB8E-42D7-8586-17A5EF02C58B}" type="parTrans" cxnId="{84745CDB-DF2B-4474-8E03-1A556EF00D0A}">
      <dgm:prSet/>
      <dgm:spPr/>
      <dgm:t>
        <a:bodyPr/>
        <a:lstStyle/>
        <a:p>
          <a:endParaRPr lang="en-US"/>
        </a:p>
      </dgm:t>
    </dgm:pt>
    <dgm:pt modelId="{D2096799-8543-4865-8F4A-771BCDD0AD85}" type="sibTrans" cxnId="{84745CDB-DF2B-4474-8E03-1A556EF00D0A}">
      <dgm:prSet/>
      <dgm:spPr/>
      <dgm:t>
        <a:bodyPr/>
        <a:lstStyle/>
        <a:p>
          <a:endParaRPr lang="en-US"/>
        </a:p>
      </dgm:t>
    </dgm:pt>
    <dgm:pt modelId="{891471BF-59BD-457F-B90D-B61209744ADF}">
      <dgm:prSet/>
      <dgm:spPr/>
      <dgm:t>
        <a:bodyPr/>
        <a:lstStyle/>
        <a:p>
          <a:r>
            <a:rPr lang="en-US" b="0" i="0" dirty="0"/>
            <a:t>This chat is stored for each session and is free to be viewed and deleted.</a:t>
          </a:r>
          <a:endParaRPr lang="en-US" dirty="0"/>
        </a:p>
      </dgm:t>
    </dgm:pt>
    <dgm:pt modelId="{E24F0230-1246-4D35-AF99-652E8DDF11EF}" type="parTrans" cxnId="{77C7BF8B-0426-45AF-AC59-B820CA7A8E4A}">
      <dgm:prSet/>
      <dgm:spPr/>
      <dgm:t>
        <a:bodyPr/>
        <a:lstStyle/>
        <a:p>
          <a:endParaRPr lang="en-US"/>
        </a:p>
      </dgm:t>
    </dgm:pt>
    <dgm:pt modelId="{3333A864-F384-45B2-A10A-8CBDCCB6E70F}" type="sibTrans" cxnId="{77C7BF8B-0426-45AF-AC59-B820CA7A8E4A}">
      <dgm:prSet/>
      <dgm:spPr/>
      <dgm:t>
        <a:bodyPr/>
        <a:lstStyle/>
        <a:p>
          <a:endParaRPr lang="en-US"/>
        </a:p>
      </dgm:t>
    </dgm:pt>
    <dgm:pt modelId="{5788BBE7-96B1-4085-80F1-58E6D6BAFCA1}" type="pres">
      <dgm:prSet presAssocID="{985B1197-388A-42A5-9BA9-7297BBDF56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197F73-04EF-4F8F-A6D5-075FE3ABA235}" type="pres">
      <dgm:prSet presAssocID="{0D62C623-E106-4BDC-98D7-647C1F434FA9}" presName="hierRoot1" presStyleCnt="0"/>
      <dgm:spPr/>
    </dgm:pt>
    <dgm:pt modelId="{1B8B87EE-5D89-4471-BC0D-1631F6C329A7}" type="pres">
      <dgm:prSet presAssocID="{0D62C623-E106-4BDC-98D7-647C1F434FA9}" presName="composite" presStyleCnt="0"/>
      <dgm:spPr/>
    </dgm:pt>
    <dgm:pt modelId="{D0113D21-EAC4-4530-A067-2D44A1F248FC}" type="pres">
      <dgm:prSet presAssocID="{0D62C623-E106-4BDC-98D7-647C1F434FA9}" presName="background" presStyleLbl="node0" presStyleIdx="0" presStyleCnt="4"/>
      <dgm:spPr/>
    </dgm:pt>
    <dgm:pt modelId="{9404BA6D-40D6-40F9-B4A8-30BF5725A94C}" type="pres">
      <dgm:prSet presAssocID="{0D62C623-E106-4BDC-98D7-647C1F434FA9}" presName="text" presStyleLbl="fgAcc0" presStyleIdx="0" presStyleCnt="4">
        <dgm:presLayoutVars>
          <dgm:chPref val="3"/>
        </dgm:presLayoutVars>
      </dgm:prSet>
      <dgm:spPr/>
    </dgm:pt>
    <dgm:pt modelId="{0E96378C-E901-4F35-8917-0D6A30DD6ACC}" type="pres">
      <dgm:prSet presAssocID="{0D62C623-E106-4BDC-98D7-647C1F434FA9}" presName="hierChild2" presStyleCnt="0"/>
      <dgm:spPr/>
    </dgm:pt>
    <dgm:pt modelId="{BF42AA99-DA28-4395-807A-0458A24C470B}" type="pres">
      <dgm:prSet presAssocID="{27E01244-725C-4526-B63B-55912BE9156B}" presName="hierRoot1" presStyleCnt="0"/>
      <dgm:spPr/>
    </dgm:pt>
    <dgm:pt modelId="{CD7B7892-442F-452C-BADC-961AD1BA0CCE}" type="pres">
      <dgm:prSet presAssocID="{27E01244-725C-4526-B63B-55912BE9156B}" presName="composite" presStyleCnt="0"/>
      <dgm:spPr/>
    </dgm:pt>
    <dgm:pt modelId="{0245AFB4-6E8F-4C9D-A6E8-01D5F0EF8398}" type="pres">
      <dgm:prSet presAssocID="{27E01244-725C-4526-B63B-55912BE9156B}" presName="background" presStyleLbl="node0" presStyleIdx="1" presStyleCnt="4"/>
      <dgm:spPr/>
    </dgm:pt>
    <dgm:pt modelId="{1FB2FC69-BDF5-42E2-B872-82BBBA52589A}" type="pres">
      <dgm:prSet presAssocID="{27E01244-725C-4526-B63B-55912BE9156B}" presName="text" presStyleLbl="fgAcc0" presStyleIdx="1" presStyleCnt="4">
        <dgm:presLayoutVars>
          <dgm:chPref val="3"/>
        </dgm:presLayoutVars>
      </dgm:prSet>
      <dgm:spPr/>
    </dgm:pt>
    <dgm:pt modelId="{8ADC5312-8884-4843-AA05-CDCCCFF5482E}" type="pres">
      <dgm:prSet presAssocID="{27E01244-725C-4526-B63B-55912BE9156B}" presName="hierChild2" presStyleCnt="0"/>
      <dgm:spPr/>
    </dgm:pt>
    <dgm:pt modelId="{D378385A-8DEE-4FE6-9670-0D40B7257B0E}" type="pres">
      <dgm:prSet presAssocID="{63C1CF47-C8A0-4B0C-81CA-DDCC8DC55ECE}" presName="hierRoot1" presStyleCnt="0"/>
      <dgm:spPr/>
    </dgm:pt>
    <dgm:pt modelId="{E9A5ED8E-8652-42F6-800C-66742ACED9E2}" type="pres">
      <dgm:prSet presAssocID="{63C1CF47-C8A0-4B0C-81CA-DDCC8DC55ECE}" presName="composite" presStyleCnt="0"/>
      <dgm:spPr/>
    </dgm:pt>
    <dgm:pt modelId="{760FF311-0DFD-41E2-9671-61D2A62F8119}" type="pres">
      <dgm:prSet presAssocID="{63C1CF47-C8A0-4B0C-81CA-DDCC8DC55ECE}" presName="background" presStyleLbl="node0" presStyleIdx="2" presStyleCnt="4"/>
      <dgm:spPr/>
    </dgm:pt>
    <dgm:pt modelId="{572FD10D-B390-45AC-841F-8C6E1B484DBF}" type="pres">
      <dgm:prSet presAssocID="{63C1CF47-C8A0-4B0C-81CA-DDCC8DC55ECE}" presName="text" presStyleLbl="fgAcc0" presStyleIdx="2" presStyleCnt="4">
        <dgm:presLayoutVars>
          <dgm:chPref val="3"/>
        </dgm:presLayoutVars>
      </dgm:prSet>
      <dgm:spPr/>
    </dgm:pt>
    <dgm:pt modelId="{70587E05-A2D5-4B15-8B40-FBA262D77CDF}" type="pres">
      <dgm:prSet presAssocID="{63C1CF47-C8A0-4B0C-81CA-DDCC8DC55ECE}" presName="hierChild2" presStyleCnt="0"/>
      <dgm:spPr/>
    </dgm:pt>
    <dgm:pt modelId="{9CD268EA-D5B6-4F8D-AE7D-0CB6B5E36779}" type="pres">
      <dgm:prSet presAssocID="{891471BF-59BD-457F-B90D-B61209744ADF}" presName="hierRoot1" presStyleCnt="0"/>
      <dgm:spPr/>
    </dgm:pt>
    <dgm:pt modelId="{F7820FE8-DBB2-4245-890F-97D16CFBFDFD}" type="pres">
      <dgm:prSet presAssocID="{891471BF-59BD-457F-B90D-B61209744ADF}" presName="composite" presStyleCnt="0"/>
      <dgm:spPr/>
    </dgm:pt>
    <dgm:pt modelId="{E4FC0B7D-837A-43C4-9DC2-FAB523D09E0A}" type="pres">
      <dgm:prSet presAssocID="{891471BF-59BD-457F-B90D-B61209744ADF}" presName="background" presStyleLbl="node0" presStyleIdx="3" presStyleCnt="4"/>
      <dgm:spPr/>
    </dgm:pt>
    <dgm:pt modelId="{1AF2943A-E24F-4D31-810D-BBBA413F677F}" type="pres">
      <dgm:prSet presAssocID="{891471BF-59BD-457F-B90D-B61209744ADF}" presName="text" presStyleLbl="fgAcc0" presStyleIdx="3" presStyleCnt="4">
        <dgm:presLayoutVars>
          <dgm:chPref val="3"/>
        </dgm:presLayoutVars>
      </dgm:prSet>
      <dgm:spPr/>
    </dgm:pt>
    <dgm:pt modelId="{A688614C-6817-4E20-B814-8D5F875F406E}" type="pres">
      <dgm:prSet presAssocID="{891471BF-59BD-457F-B90D-B61209744ADF}" presName="hierChild2" presStyleCnt="0"/>
      <dgm:spPr/>
    </dgm:pt>
  </dgm:ptLst>
  <dgm:cxnLst>
    <dgm:cxn modelId="{A7504F16-5437-40A2-B6A5-B71A1BE08350}" type="presOf" srcId="{891471BF-59BD-457F-B90D-B61209744ADF}" destId="{1AF2943A-E24F-4D31-810D-BBBA413F677F}" srcOrd="0" destOrd="0" presId="urn:microsoft.com/office/officeart/2005/8/layout/hierarchy1"/>
    <dgm:cxn modelId="{9517BE26-1661-4769-87D7-94202EBCD70C}" type="presOf" srcId="{63C1CF47-C8A0-4B0C-81CA-DDCC8DC55ECE}" destId="{572FD10D-B390-45AC-841F-8C6E1B484DBF}" srcOrd="0" destOrd="0" presId="urn:microsoft.com/office/officeart/2005/8/layout/hierarchy1"/>
    <dgm:cxn modelId="{0CFC3B4A-5755-47B5-BF53-F287B619E314}" srcId="{985B1197-388A-42A5-9BA9-7297BBDF5680}" destId="{27E01244-725C-4526-B63B-55912BE9156B}" srcOrd="1" destOrd="0" parTransId="{F6EFAED5-9AD0-487C-9B94-4495663C3B37}" sibTransId="{B72F1247-8D88-4574-90CF-CF4FC5B931A7}"/>
    <dgm:cxn modelId="{77C7BF8B-0426-45AF-AC59-B820CA7A8E4A}" srcId="{985B1197-388A-42A5-9BA9-7297BBDF5680}" destId="{891471BF-59BD-457F-B90D-B61209744ADF}" srcOrd="3" destOrd="0" parTransId="{E24F0230-1246-4D35-AF99-652E8DDF11EF}" sibTransId="{3333A864-F384-45B2-A10A-8CBDCCB6E70F}"/>
    <dgm:cxn modelId="{509003BA-D173-40A8-AE66-6266C2E29890}" type="presOf" srcId="{0D62C623-E106-4BDC-98D7-647C1F434FA9}" destId="{9404BA6D-40D6-40F9-B4A8-30BF5725A94C}" srcOrd="0" destOrd="0" presId="urn:microsoft.com/office/officeart/2005/8/layout/hierarchy1"/>
    <dgm:cxn modelId="{C821C5C5-F2CD-43CC-B4CC-8C9EFC617F44}" type="presOf" srcId="{985B1197-388A-42A5-9BA9-7297BBDF5680}" destId="{5788BBE7-96B1-4085-80F1-58E6D6BAFCA1}" srcOrd="0" destOrd="0" presId="urn:microsoft.com/office/officeart/2005/8/layout/hierarchy1"/>
    <dgm:cxn modelId="{84745CDB-DF2B-4474-8E03-1A556EF00D0A}" srcId="{985B1197-388A-42A5-9BA9-7297BBDF5680}" destId="{63C1CF47-C8A0-4B0C-81CA-DDCC8DC55ECE}" srcOrd="2" destOrd="0" parTransId="{45950B7A-AB8E-42D7-8586-17A5EF02C58B}" sibTransId="{D2096799-8543-4865-8F4A-771BCDD0AD85}"/>
    <dgm:cxn modelId="{0AC0DAF1-2A7A-47E3-9A18-59F51298A552}" srcId="{985B1197-388A-42A5-9BA9-7297BBDF5680}" destId="{0D62C623-E106-4BDC-98D7-647C1F434FA9}" srcOrd="0" destOrd="0" parTransId="{6ABFDF15-720F-4830-A554-8F48533B4787}" sibTransId="{DAD8D74B-96B9-4FCC-B541-529D2149C1F3}"/>
    <dgm:cxn modelId="{E9F0ECFB-5AB7-4203-8871-CB4050332A2B}" type="presOf" srcId="{27E01244-725C-4526-B63B-55912BE9156B}" destId="{1FB2FC69-BDF5-42E2-B872-82BBBA52589A}" srcOrd="0" destOrd="0" presId="urn:microsoft.com/office/officeart/2005/8/layout/hierarchy1"/>
    <dgm:cxn modelId="{998D402F-5987-42D8-98FC-B80840D33D82}" type="presParOf" srcId="{5788BBE7-96B1-4085-80F1-58E6D6BAFCA1}" destId="{BE197F73-04EF-4F8F-A6D5-075FE3ABA235}" srcOrd="0" destOrd="0" presId="urn:microsoft.com/office/officeart/2005/8/layout/hierarchy1"/>
    <dgm:cxn modelId="{08ED5AE7-3A79-4D95-9F6C-F605B10ABFF6}" type="presParOf" srcId="{BE197F73-04EF-4F8F-A6D5-075FE3ABA235}" destId="{1B8B87EE-5D89-4471-BC0D-1631F6C329A7}" srcOrd="0" destOrd="0" presId="urn:microsoft.com/office/officeart/2005/8/layout/hierarchy1"/>
    <dgm:cxn modelId="{C3377EF3-6D53-4423-8F0E-C3D7C9805F44}" type="presParOf" srcId="{1B8B87EE-5D89-4471-BC0D-1631F6C329A7}" destId="{D0113D21-EAC4-4530-A067-2D44A1F248FC}" srcOrd="0" destOrd="0" presId="urn:microsoft.com/office/officeart/2005/8/layout/hierarchy1"/>
    <dgm:cxn modelId="{2213E9A8-0336-4DC4-96F7-C26BC7D9D37D}" type="presParOf" srcId="{1B8B87EE-5D89-4471-BC0D-1631F6C329A7}" destId="{9404BA6D-40D6-40F9-B4A8-30BF5725A94C}" srcOrd="1" destOrd="0" presId="urn:microsoft.com/office/officeart/2005/8/layout/hierarchy1"/>
    <dgm:cxn modelId="{54B68626-AC3A-4740-AA0D-5A3584E45681}" type="presParOf" srcId="{BE197F73-04EF-4F8F-A6D5-075FE3ABA235}" destId="{0E96378C-E901-4F35-8917-0D6A30DD6ACC}" srcOrd="1" destOrd="0" presId="urn:microsoft.com/office/officeart/2005/8/layout/hierarchy1"/>
    <dgm:cxn modelId="{5B06C09C-1034-4307-8963-EC1B853ABB7D}" type="presParOf" srcId="{5788BBE7-96B1-4085-80F1-58E6D6BAFCA1}" destId="{BF42AA99-DA28-4395-807A-0458A24C470B}" srcOrd="1" destOrd="0" presId="urn:microsoft.com/office/officeart/2005/8/layout/hierarchy1"/>
    <dgm:cxn modelId="{8EFBF2E9-AD3D-44B8-BFFE-976980CF01AA}" type="presParOf" srcId="{BF42AA99-DA28-4395-807A-0458A24C470B}" destId="{CD7B7892-442F-452C-BADC-961AD1BA0CCE}" srcOrd="0" destOrd="0" presId="urn:microsoft.com/office/officeart/2005/8/layout/hierarchy1"/>
    <dgm:cxn modelId="{FB0B9591-8F90-4B88-B436-486B9885348D}" type="presParOf" srcId="{CD7B7892-442F-452C-BADC-961AD1BA0CCE}" destId="{0245AFB4-6E8F-4C9D-A6E8-01D5F0EF8398}" srcOrd="0" destOrd="0" presId="urn:microsoft.com/office/officeart/2005/8/layout/hierarchy1"/>
    <dgm:cxn modelId="{BEB97918-2468-4B20-84A6-9A7816B6E553}" type="presParOf" srcId="{CD7B7892-442F-452C-BADC-961AD1BA0CCE}" destId="{1FB2FC69-BDF5-42E2-B872-82BBBA52589A}" srcOrd="1" destOrd="0" presId="urn:microsoft.com/office/officeart/2005/8/layout/hierarchy1"/>
    <dgm:cxn modelId="{8B3CDC33-2FAB-454C-9934-034F5890AA41}" type="presParOf" srcId="{BF42AA99-DA28-4395-807A-0458A24C470B}" destId="{8ADC5312-8884-4843-AA05-CDCCCFF5482E}" srcOrd="1" destOrd="0" presId="urn:microsoft.com/office/officeart/2005/8/layout/hierarchy1"/>
    <dgm:cxn modelId="{B269A702-6B56-46CE-8131-86093AC6C7F8}" type="presParOf" srcId="{5788BBE7-96B1-4085-80F1-58E6D6BAFCA1}" destId="{D378385A-8DEE-4FE6-9670-0D40B7257B0E}" srcOrd="2" destOrd="0" presId="urn:microsoft.com/office/officeart/2005/8/layout/hierarchy1"/>
    <dgm:cxn modelId="{C1538D0F-7408-4ED5-8F28-9F2B8DBFA98D}" type="presParOf" srcId="{D378385A-8DEE-4FE6-9670-0D40B7257B0E}" destId="{E9A5ED8E-8652-42F6-800C-66742ACED9E2}" srcOrd="0" destOrd="0" presId="urn:microsoft.com/office/officeart/2005/8/layout/hierarchy1"/>
    <dgm:cxn modelId="{03A90329-E147-4880-836E-CEB9AFC915D1}" type="presParOf" srcId="{E9A5ED8E-8652-42F6-800C-66742ACED9E2}" destId="{760FF311-0DFD-41E2-9671-61D2A62F8119}" srcOrd="0" destOrd="0" presId="urn:microsoft.com/office/officeart/2005/8/layout/hierarchy1"/>
    <dgm:cxn modelId="{1E1367CC-017B-473E-9048-79D9A52BB9F7}" type="presParOf" srcId="{E9A5ED8E-8652-42F6-800C-66742ACED9E2}" destId="{572FD10D-B390-45AC-841F-8C6E1B484DBF}" srcOrd="1" destOrd="0" presId="urn:microsoft.com/office/officeart/2005/8/layout/hierarchy1"/>
    <dgm:cxn modelId="{3E6F6538-5556-4912-9BC2-5DE1B1A4FEF2}" type="presParOf" srcId="{D378385A-8DEE-4FE6-9670-0D40B7257B0E}" destId="{70587E05-A2D5-4B15-8B40-FBA262D77CDF}" srcOrd="1" destOrd="0" presId="urn:microsoft.com/office/officeart/2005/8/layout/hierarchy1"/>
    <dgm:cxn modelId="{6A7976BC-4C2F-48D4-8834-A7E68B26D149}" type="presParOf" srcId="{5788BBE7-96B1-4085-80F1-58E6D6BAFCA1}" destId="{9CD268EA-D5B6-4F8D-AE7D-0CB6B5E36779}" srcOrd="3" destOrd="0" presId="urn:microsoft.com/office/officeart/2005/8/layout/hierarchy1"/>
    <dgm:cxn modelId="{A7E3D488-7C6D-4656-97B0-41AA277B3597}" type="presParOf" srcId="{9CD268EA-D5B6-4F8D-AE7D-0CB6B5E36779}" destId="{F7820FE8-DBB2-4245-890F-97D16CFBFDFD}" srcOrd="0" destOrd="0" presId="urn:microsoft.com/office/officeart/2005/8/layout/hierarchy1"/>
    <dgm:cxn modelId="{80B6CD27-2800-467E-A89B-08DEF775D124}" type="presParOf" srcId="{F7820FE8-DBB2-4245-890F-97D16CFBFDFD}" destId="{E4FC0B7D-837A-43C4-9DC2-FAB523D09E0A}" srcOrd="0" destOrd="0" presId="urn:microsoft.com/office/officeart/2005/8/layout/hierarchy1"/>
    <dgm:cxn modelId="{801CA715-F834-42D6-B52E-31BAF2B53359}" type="presParOf" srcId="{F7820FE8-DBB2-4245-890F-97D16CFBFDFD}" destId="{1AF2943A-E24F-4D31-810D-BBBA413F677F}" srcOrd="1" destOrd="0" presId="urn:microsoft.com/office/officeart/2005/8/layout/hierarchy1"/>
    <dgm:cxn modelId="{98E6262C-B6AE-4DC1-947A-5387976298C1}" type="presParOf" srcId="{9CD268EA-D5B6-4F8D-AE7D-0CB6B5E36779}" destId="{A688614C-6817-4E20-B814-8D5F875F4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B1197-388A-42A5-9BA9-7297BBDF56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2C623-E106-4BDC-98D7-647C1F434FA9}">
      <dgm:prSet/>
      <dgm:spPr/>
      <dgm:t>
        <a:bodyPr/>
        <a:lstStyle/>
        <a:p>
          <a:r>
            <a:rPr lang="en-US" dirty="0"/>
            <a:t>User selects child, and get its DOB</a:t>
          </a:r>
        </a:p>
      </dgm:t>
    </dgm:pt>
    <dgm:pt modelId="{6ABFDF15-720F-4830-A554-8F48533B4787}" type="parTrans" cxnId="{0AC0DAF1-2A7A-47E3-9A18-59F51298A552}">
      <dgm:prSet/>
      <dgm:spPr/>
      <dgm:t>
        <a:bodyPr/>
        <a:lstStyle/>
        <a:p>
          <a:endParaRPr lang="en-US"/>
        </a:p>
      </dgm:t>
    </dgm:pt>
    <dgm:pt modelId="{DAD8D74B-96B9-4FCC-B541-529D2149C1F3}" type="sibTrans" cxnId="{0AC0DAF1-2A7A-47E3-9A18-59F51298A552}">
      <dgm:prSet/>
      <dgm:spPr/>
      <dgm:t>
        <a:bodyPr/>
        <a:lstStyle/>
        <a:p>
          <a:endParaRPr lang="en-US"/>
        </a:p>
      </dgm:t>
    </dgm:pt>
    <dgm:pt modelId="{27E01244-725C-4526-B63B-55912BE9156B}">
      <dgm:prSet/>
      <dgm:spPr/>
      <dgm:t>
        <a:bodyPr/>
        <a:lstStyle/>
        <a:p>
          <a:r>
            <a:rPr lang="en-US" b="0" dirty="0"/>
            <a:t>Generating vaccine schedule from DOB based on NIS &amp; IAP guidelines</a:t>
          </a:r>
        </a:p>
      </dgm:t>
    </dgm:pt>
    <dgm:pt modelId="{F6EFAED5-9AD0-487C-9B94-4495663C3B37}" type="parTrans" cxnId="{0CFC3B4A-5755-47B5-BF53-F287B619E314}">
      <dgm:prSet/>
      <dgm:spPr/>
      <dgm:t>
        <a:bodyPr/>
        <a:lstStyle/>
        <a:p>
          <a:endParaRPr lang="en-US"/>
        </a:p>
      </dgm:t>
    </dgm:pt>
    <dgm:pt modelId="{B72F1247-8D88-4574-90CF-CF4FC5B931A7}" type="sibTrans" cxnId="{0CFC3B4A-5755-47B5-BF53-F287B619E314}">
      <dgm:prSet/>
      <dgm:spPr/>
      <dgm:t>
        <a:bodyPr/>
        <a:lstStyle/>
        <a:p>
          <a:endParaRPr lang="en-US"/>
        </a:p>
      </dgm:t>
    </dgm:pt>
    <dgm:pt modelId="{63C1CF47-C8A0-4B0C-81CA-DDCC8DC55ECE}">
      <dgm:prSet/>
      <dgm:spPr/>
      <dgm:t>
        <a:bodyPr/>
        <a:lstStyle/>
        <a:p>
          <a:r>
            <a:rPr lang="en-US" dirty="0"/>
            <a:t>Enter actual administering of the vaccine date, and validate it</a:t>
          </a:r>
        </a:p>
      </dgm:t>
    </dgm:pt>
    <dgm:pt modelId="{45950B7A-AB8E-42D7-8586-17A5EF02C58B}" type="parTrans" cxnId="{84745CDB-DF2B-4474-8E03-1A556EF00D0A}">
      <dgm:prSet/>
      <dgm:spPr/>
      <dgm:t>
        <a:bodyPr/>
        <a:lstStyle/>
        <a:p>
          <a:endParaRPr lang="en-US"/>
        </a:p>
      </dgm:t>
    </dgm:pt>
    <dgm:pt modelId="{D2096799-8543-4865-8F4A-771BCDD0AD85}" type="sibTrans" cxnId="{84745CDB-DF2B-4474-8E03-1A556EF00D0A}">
      <dgm:prSet/>
      <dgm:spPr/>
      <dgm:t>
        <a:bodyPr/>
        <a:lstStyle/>
        <a:p>
          <a:endParaRPr lang="en-US"/>
        </a:p>
      </dgm:t>
    </dgm:pt>
    <dgm:pt modelId="{891471BF-59BD-457F-B90D-B61209744ADF}">
      <dgm:prSet/>
      <dgm:spPr/>
      <dgm:t>
        <a:bodyPr/>
        <a:lstStyle/>
        <a:p>
          <a:r>
            <a:rPr lang="en-US" dirty="0"/>
            <a:t>Update expected dates for upcoming doses for already administered vaccine.</a:t>
          </a:r>
        </a:p>
      </dgm:t>
    </dgm:pt>
    <dgm:pt modelId="{E24F0230-1246-4D35-AF99-652E8DDF11EF}" type="parTrans" cxnId="{77C7BF8B-0426-45AF-AC59-B820CA7A8E4A}">
      <dgm:prSet/>
      <dgm:spPr/>
      <dgm:t>
        <a:bodyPr/>
        <a:lstStyle/>
        <a:p>
          <a:endParaRPr lang="en-US"/>
        </a:p>
      </dgm:t>
    </dgm:pt>
    <dgm:pt modelId="{3333A864-F384-45B2-A10A-8CBDCCB6E70F}" type="sibTrans" cxnId="{77C7BF8B-0426-45AF-AC59-B820CA7A8E4A}">
      <dgm:prSet/>
      <dgm:spPr/>
      <dgm:t>
        <a:bodyPr/>
        <a:lstStyle/>
        <a:p>
          <a:endParaRPr lang="en-US"/>
        </a:p>
      </dgm:t>
    </dgm:pt>
    <dgm:pt modelId="{5788BBE7-96B1-4085-80F1-58E6D6BAFCA1}" type="pres">
      <dgm:prSet presAssocID="{985B1197-388A-42A5-9BA9-7297BBDF56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197F73-04EF-4F8F-A6D5-075FE3ABA235}" type="pres">
      <dgm:prSet presAssocID="{0D62C623-E106-4BDC-98D7-647C1F434FA9}" presName="hierRoot1" presStyleCnt="0"/>
      <dgm:spPr/>
    </dgm:pt>
    <dgm:pt modelId="{1B8B87EE-5D89-4471-BC0D-1631F6C329A7}" type="pres">
      <dgm:prSet presAssocID="{0D62C623-E106-4BDC-98D7-647C1F434FA9}" presName="composite" presStyleCnt="0"/>
      <dgm:spPr/>
    </dgm:pt>
    <dgm:pt modelId="{D0113D21-EAC4-4530-A067-2D44A1F248FC}" type="pres">
      <dgm:prSet presAssocID="{0D62C623-E106-4BDC-98D7-647C1F434FA9}" presName="background" presStyleLbl="node0" presStyleIdx="0" presStyleCnt="4"/>
      <dgm:spPr/>
    </dgm:pt>
    <dgm:pt modelId="{9404BA6D-40D6-40F9-B4A8-30BF5725A94C}" type="pres">
      <dgm:prSet presAssocID="{0D62C623-E106-4BDC-98D7-647C1F434FA9}" presName="text" presStyleLbl="fgAcc0" presStyleIdx="0" presStyleCnt="4">
        <dgm:presLayoutVars>
          <dgm:chPref val="3"/>
        </dgm:presLayoutVars>
      </dgm:prSet>
      <dgm:spPr/>
    </dgm:pt>
    <dgm:pt modelId="{0E96378C-E901-4F35-8917-0D6A30DD6ACC}" type="pres">
      <dgm:prSet presAssocID="{0D62C623-E106-4BDC-98D7-647C1F434FA9}" presName="hierChild2" presStyleCnt="0"/>
      <dgm:spPr/>
    </dgm:pt>
    <dgm:pt modelId="{BF42AA99-DA28-4395-807A-0458A24C470B}" type="pres">
      <dgm:prSet presAssocID="{27E01244-725C-4526-B63B-55912BE9156B}" presName="hierRoot1" presStyleCnt="0"/>
      <dgm:spPr/>
    </dgm:pt>
    <dgm:pt modelId="{CD7B7892-442F-452C-BADC-961AD1BA0CCE}" type="pres">
      <dgm:prSet presAssocID="{27E01244-725C-4526-B63B-55912BE9156B}" presName="composite" presStyleCnt="0"/>
      <dgm:spPr/>
    </dgm:pt>
    <dgm:pt modelId="{0245AFB4-6E8F-4C9D-A6E8-01D5F0EF8398}" type="pres">
      <dgm:prSet presAssocID="{27E01244-725C-4526-B63B-55912BE9156B}" presName="background" presStyleLbl="node0" presStyleIdx="1" presStyleCnt="4"/>
      <dgm:spPr/>
    </dgm:pt>
    <dgm:pt modelId="{1FB2FC69-BDF5-42E2-B872-82BBBA52589A}" type="pres">
      <dgm:prSet presAssocID="{27E01244-725C-4526-B63B-55912BE9156B}" presName="text" presStyleLbl="fgAcc0" presStyleIdx="1" presStyleCnt="4">
        <dgm:presLayoutVars>
          <dgm:chPref val="3"/>
        </dgm:presLayoutVars>
      </dgm:prSet>
      <dgm:spPr/>
    </dgm:pt>
    <dgm:pt modelId="{8ADC5312-8884-4843-AA05-CDCCCFF5482E}" type="pres">
      <dgm:prSet presAssocID="{27E01244-725C-4526-B63B-55912BE9156B}" presName="hierChild2" presStyleCnt="0"/>
      <dgm:spPr/>
    </dgm:pt>
    <dgm:pt modelId="{D378385A-8DEE-4FE6-9670-0D40B7257B0E}" type="pres">
      <dgm:prSet presAssocID="{63C1CF47-C8A0-4B0C-81CA-DDCC8DC55ECE}" presName="hierRoot1" presStyleCnt="0"/>
      <dgm:spPr/>
    </dgm:pt>
    <dgm:pt modelId="{E9A5ED8E-8652-42F6-800C-66742ACED9E2}" type="pres">
      <dgm:prSet presAssocID="{63C1CF47-C8A0-4B0C-81CA-DDCC8DC55ECE}" presName="composite" presStyleCnt="0"/>
      <dgm:spPr/>
    </dgm:pt>
    <dgm:pt modelId="{760FF311-0DFD-41E2-9671-61D2A62F8119}" type="pres">
      <dgm:prSet presAssocID="{63C1CF47-C8A0-4B0C-81CA-DDCC8DC55ECE}" presName="background" presStyleLbl="node0" presStyleIdx="2" presStyleCnt="4"/>
      <dgm:spPr/>
    </dgm:pt>
    <dgm:pt modelId="{572FD10D-B390-45AC-841F-8C6E1B484DBF}" type="pres">
      <dgm:prSet presAssocID="{63C1CF47-C8A0-4B0C-81CA-DDCC8DC55ECE}" presName="text" presStyleLbl="fgAcc0" presStyleIdx="2" presStyleCnt="4">
        <dgm:presLayoutVars>
          <dgm:chPref val="3"/>
        </dgm:presLayoutVars>
      </dgm:prSet>
      <dgm:spPr/>
    </dgm:pt>
    <dgm:pt modelId="{70587E05-A2D5-4B15-8B40-FBA262D77CDF}" type="pres">
      <dgm:prSet presAssocID="{63C1CF47-C8A0-4B0C-81CA-DDCC8DC55ECE}" presName="hierChild2" presStyleCnt="0"/>
      <dgm:spPr/>
    </dgm:pt>
    <dgm:pt modelId="{9CD268EA-D5B6-4F8D-AE7D-0CB6B5E36779}" type="pres">
      <dgm:prSet presAssocID="{891471BF-59BD-457F-B90D-B61209744ADF}" presName="hierRoot1" presStyleCnt="0"/>
      <dgm:spPr/>
    </dgm:pt>
    <dgm:pt modelId="{F7820FE8-DBB2-4245-890F-97D16CFBFDFD}" type="pres">
      <dgm:prSet presAssocID="{891471BF-59BD-457F-B90D-B61209744ADF}" presName="composite" presStyleCnt="0"/>
      <dgm:spPr/>
    </dgm:pt>
    <dgm:pt modelId="{E4FC0B7D-837A-43C4-9DC2-FAB523D09E0A}" type="pres">
      <dgm:prSet presAssocID="{891471BF-59BD-457F-B90D-B61209744ADF}" presName="background" presStyleLbl="node0" presStyleIdx="3" presStyleCnt="4"/>
      <dgm:spPr/>
    </dgm:pt>
    <dgm:pt modelId="{1AF2943A-E24F-4D31-810D-BBBA413F677F}" type="pres">
      <dgm:prSet presAssocID="{891471BF-59BD-457F-B90D-B61209744ADF}" presName="text" presStyleLbl="fgAcc0" presStyleIdx="3" presStyleCnt="4">
        <dgm:presLayoutVars>
          <dgm:chPref val="3"/>
        </dgm:presLayoutVars>
      </dgm:prSet>
      <dgm:spPr/>
    </dgm:pt>
    <dgm:pt modelId="{A688614C-6817-4E20-B814-8D5F875F406E}" type="pres">
      <dgm:prSet presAssocID="{891471BF-59BD-457F-B90D-B61209744ADF}" presName="hierChild2" presStyleCnt="0"/>
      <dgm:spPr/>
    </dgm:pt>
  </dgm:ptLst>
  <dgm:cxnLst>
    <dgm:cxn modelId="{4ED6D134-2836-4C39-87A2-CE5A0834E5D2}" type="presOf" srcId="{27E01244-725C-4526-B63B-55912BE9156B}" destId="{1FB2FC69-BDF5-42E2-B872-82BBBA52589A}" srcOrd="0" destOrd="0" presId="urn:microsoft.com/office/officeart/2005/8/layout/hierarchy1"/>
    <dgm:cxn modelId="{36399A40-577F-4000-A4C4-C25E64092FAB}" type="presOf" srcId="{0D62C623-E106-4BDC-98D7-647C1F434FA9}" destId="{9404BA6D-40D6-40F9-B4A8-30BF5725A94C}" srcOrd="0" destOrd="0" presId="urn:microsoft.com/office/officeart/2005/8/layout/hierarchy1"/>
    <dgm:cxn modelId="{0CFC3B4A-5755-47B5-BF53-F287B619E314}" srcId="{985B1197-388A-42A5-9BA9-7297BBDF5680}" destId="{27E01244-725C-4526-B63B-55912BE9156B}" srcOrd="1" destOrd="0" parTransId="{F6EFAED5-9AD0-487C-9B94-4495663C3B37}" sibTransId="{B72F1247-8D88-4574-90CF-CF4FC5B931A7}"/>
    <dgm:cxn modelId="{77C7BF8B-0426-45AF-AC59-B820CA7A8E4A}" srcId="{985B1197-388A-42A5-9BA9-7297BBDF5680}" destId="{891471BF-59BD-457F-B90D-B61209744ADF}" srcOrd="3" destOrd="0" parTransId="{E24F0230-1246-4D35-AF99-652E8DDF11EF}" sibTransId="{3333A864-F384-45B2-A10A-8CBDCCB6E70F}"/>
    <dgm:cxn modelId="{633C8EB2-94EA-410F-B36E-9B0CCA57089D}" type="presOf" srcId="{891471BF-59BD-457F-B90D-B61209744ADF}" destId="{1AF2943A-E24F-4D31-810D-BBBA413F677F}" srcOrd="0" destOrd="0" presId="urn:microsoft.com/office/officeart/2005/8/layout/hierarchy1"/>
    <dgm:cxn modelId="{F0C2AFB6-2DB1-4832-BE43-943F83678908}" type="presOf" srcId="{985B1197-388A-42A5-9BA9-7297BBDF5680}" destId="{5788BBE7-96B1-4085-80F1-58E6D6BAFCA1}" srcOrd="0" destOrd="0" presId="urn:microsoft.com/office/officeart/2005/8/layout/hierarchy1"/>
    <dgm:cxn modelId="{84745CDB-DF2B-4474-8E03-1A556EF00D0A}" srcId="{985B1197-388A-42A5-9BA9-7297BBDF5680}" destId="{63C1CF47-C8A0-4B0C-81CA-DDCC8DC55ECE}" srcOrd="2" destOrd="0" parTransId="{45950B7A-AB8E-42D7-8586-17A5EF02C58B}" sibTransId="{D2096799-8543-4865-8F4A-771BCDD0AD85}"/>
    <dgm:cxn modelId="{40556BF0-D237-4EDA-A6D3-28951AE1EB56}" type="presOf" srcId="{63C1CF47-C8A0-4B0C-81CA-DDCC8DC55ECE}" destId="{572FD10D-B390-45AC-841F-8C6E1B484DBF}" srcOrd="0" destOrd="0" presId="urn:microsoft.com/office/officeart/2005/8/layout/hierarchy1"/>
    <dgm:cxn modelId="{0AC0DAF1-2A7A-47E3-9A18-59F51298A552}" srcId="{985B1197-388A-42A5-9BA9-7297BBDF5680}" destId="{0D62C623-E106-4BDC-98D7-647C1F434FA9}" srcOrd="0" destOrd="0" parTransId="{6ABFDF15-720F-4830-A554-8F48533B4787}" sibTransId="{DAD8D74B-96B9-4FCC-B541-529D2149C1F3}"/>
    <dgm:cxn modelId="{414BB0B4-20AD-42B8-B58A-7EB5366C3F74}" type="presParOf" srcId="{5788BBE7-96B1-4085-80F1-58E6D6BAFCA1}" destId="{BE197F73-04EF-4F8F-A6D5-075FE3ABA235}" srcOrd="0" destOrd="0" presId="urn:microsoft.com/office/officeart/2005/8/layout/hierarchy1"/>
    <dgm:cxn modelId="{F9DE162E-EB34-4EB1-84D0-BAC28B3798D4}" type="presParOf" srcId="{BE197F73-04EF-4F8F-A6D5-075FE3ABA235}" destId="{1B8B87EE-5D89-4471-BC0D-1631F6C329A7}" srcOrd="0" destOrd="0" presId="urn:microsoft.com/office/officeart/2005/8/layout/hierarchy1"/>
    <dgm:cxn modelId="{A822FA39-FDB5-44E0-B92C-48F2CB30D1F9}" type="presParOf" srcId="{1B8B87EE-5D89-4471-BC0D-1631F6C329A7}" destId="{D0113D21-EAC4-4530-A067-2D44A1F248FC}" srcOrd="0" destOrd="0" presId="urn:microsoft.com/office/officeart/2005/8/layout/hierarchy1"/>
    <dgm:cxn modelId="{86498E51-A6FD-4B8B-A0D1-D49144CBED94}" type="presParOf" srcId="{1B8B87EE-5D89-4471-BC0D-1631F6C329A7}" destId="{9404BA6D-40D6-40F9-B4A8-30BF5725A94C}" srcOrd="1" destOrd="0" presId="urn:microsoft.com/office/officeart/2005/8/layout/hierarchy1"/>
    <dgm:cxn modelId="{0ABA075A-5559-4B55-A387-7D9E04BF7404}" type="presParOf" srcId="{BE197F73-04EF-4F8F-A6D5-075FE3ABA235}" destId="{0E96378C-E901-4F35-8917-0D6A30DD6ACC}" srcOrd="1" destOrd="0" presId="urn:microsoft.com/office/officeart/2005/8/layout/hierarchy1"/>
    <dgm:cxn modelId="{32728635-A0FF-4121-8B31-70C82EFEE3E7}" type="presParOf" srcId="{5788BBE7-96B1-4085-80F1-58E6D6BAFCA1}" destId="{BF42AA99-DA28-4395-807A-0458A24C470B}" srcOrd="1" destOrd="0" presId="urn:microsoft.com/office/officeart/2005/8/layout/hierarchy1"/>
    <dgm:cxn modelId="{20DA37DC-E40D-442F-A3F8-F11103934E78}" type="presParOf" srcId="{BF42AA99-DA28-4395-807A-0458A24C470B}" destId="{CD7B7892-442F-452C-BADC-961AD1BA0CCE}" srcOrd="0" destOrd="0" presId="urn:microsoft.com/office/officeart/2005/8/layout/hierarchy1"/>
    <dgm:cxn modelId="{824EE5F5-82EC-4A21-B5AA-2D070A7DF632}" type="presParOf" srcId="{CD7B7892-442F-452C-BADC-961AD1BA0CCE}" destId="{0245AFB4-6E8F-4C9D-A6E8-01D5F0EF8398}" srcOrd="0" destOrd="0" presId="urn:microsoft.com/office/officeart/2005/8/layout/hierarchy1"/>
    <dgm:cxn modelId="{38CF7D7E-63B3-4871-99EB-519CFE949FB9}" type="presParOf" srcId="{CD7B7892-442F-452C-BADC-961AD1BA0CCE}" destId="{1FB2FC69-BDF5-42E2-B872-82BBBA52589A}" srcOrd="1" destOrd="0" presId="urn:microsoft.com/office/officeart/2005/8/layout/hierarchy1"/>
    <dgm:cxn modelId="{F37DC823-F902-4C85-BB0F-C1D75F7634B3}" type="presParOf" srcId="{BF42AA99-DA28-4395-807A-0458A24C470B}" destId="{8ADC5312-8884-4843-AA05-CDCCCFF5482E}" srcOrd="1" destOrd="0" presId="urn:microsoft.com/office/officeart/2005/8/layout/hierarchy1"/>
    <dgm:cxn modelId="{A03DA915-2799-419A-B7EB-9F23111CA6AE}" type="presParOf" srcId="{5788BBE7-96B1-4085-80F1-58E6D6BAFCA1}" destId="{D378385A-8DEE-4FE6-9670-0D40B7257B0E}" srcOrd="2" destOrd="0" presId="urn:microsoft.com/office/officeart/2005/8/layout/hierarchy1"/>
    <dgm:cxn modelId="{41CDE810-ABF2-47AD-A62C-385FA03A70D3}" type="presParOf" srcId="{D378385A-8DEE-4FE6-9670-0D40B7257B0E}" destId="{E9A5ED8E-8652-42F6-800C-66742ACED9E2}" srcOrd="0" destOrd="0" presId="urn:microsoft.com/office/officeart/2005/8/layout/hierarchy1"/>
    <dgm:cxn modelId="{373E8DA3-4CA0-4277-A5C1-387991E7FFE3}" type="presParOf" srcId="{E9A5ED8E-8652-42F6-800C-66742ACED9E2}" destId="{760FF311-0DFD-41E2-9671-61D2A62F8119}" srcOrd="0" destOrd="0" presId="urn:microsoft.com/office/officeart/2005/8/layout/hierarchy1"/>
    <dgm:cxn modelId="{7A737BE5-57D2-432A-B91A-5D5B05AE1CDC}" type="presParOf" srcId="{E9A5ED8E-8652-42F6-800C-66742ACED9E2}" destId="{572FD10D-B390-45AC-841F-8C6E1B484DBF}" srcOrd="1" destOrd="0" presId="urn:microsoft.com/office/officeart/2005/8/layout/hierarchy1"/>
    <dgm:cxn modelId="{BEC350AB-141D-44E9-94EA-727FD8344570}" type="presParOf" srcId="{D378385A-8DEE-4FE6-9670-0D40B7257B0E}" destId="{70587E05-A2D5-4B15-8B40-FBA262D77CDF}" srcOrd="1" destOrd="0" presId="urn:microsoft.com/office/officeart/2005/8/layout/hierarchy1"/>
    <dgm:cxn modelId="{D4652E73-E1A5-4159-845C-A313103F6AD4}" type="presParOf" srcId="{5788BBE7-96B1-4085-80F1-58E6D6BAFCA1}" destId="{9CD268EA-D5B6-4F8D-AE7D-0CB6B5E36779}" srcOrd="3" destOrd="0" presId="urn:microsoft.com/office/officeart/2005/8/layout/hierarchy1"/>
    <dgm:cxn modelId="{D4AE55BC-9DAF-4477-B356-0B7001C98A61}" type="presParOf" srcId="{9CD268EA-D5B6-4F8D-AE7D-0CB6B5E36779}" destId="{F7820FE8-DBB2-4245-890F-97D16CFBFDFD}" srcOrd="0" destOrd="0" presId="urn:microsoft.com/office/officeart/2005/8/layout/hierarchy1"/>
    <dgm:cxn modelId="{382F0B98-EB5A-4430-B25C-4CF73D1F705A}" type="presParOf" srcId="{F7820FE8-DBB2-4245-890F-97D16CFBFDFD}" destId="{E4FC0B7D-837A-43C4-9DC2-FAB523D09E0A}" srcOrd="0" destOrd="0" presId="urn:microsoft.com/office/officeart/2005/8/layout/hierarchy1"/>
    <dgm:cxn modelId="{5CB1C96A-29E1-47A4-A2D4-ABBFD256A522}" type="presParOf" srcId="{F7820FE8-DBB2-4245-890F-97D16CFBFDFD}" destId="{1AF2943A-E24F-4D31-810D-BBBA413F677F}" srcOrd="1" destOrd="0" presId="urn:microsoft.com/office/officeart/2005/8/layout/hierarchy1"/>
    <dgm:cxn modelId="{23D73B04-4A42-47A2-81BD-173907C6CBC1}" type="presParOf" srcId="{9CD268EA-D5B6-4F8D-AE7D-0CB6B5E36779}" destId="{A688614C-6817-4E20-B814-8D5F875F4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13D21-EAC4-4530-A067-2D44A1F248FC}">
      <dsp:nvSpPr>
        <dsp:cNvPr id="0" name=""/>
        <dsp:cNvSpPr/>
      </dsp:nvSpPr>
      <dsp:spPr>
        <a:xfrm>
          <a:off x="3281" y="1691026"/>
          <a:ext cx="2343105" cy="1487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04BA6D-40D6-40F9-B4A8-30BF5725A94C}">
      <dsp:nvSpPr>
        <dsp:cNvPr id="0" name=""/>
        <dsp:cNvSpPr/>
      </dsp:nvSpPr>
      <dsp:spPr>
        <a:xfrm>
          <a:off x="263626" y="1938354"/>
          <a:ext cx="2343105" cy="1487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Automatic Speech Recognition (ASR) converts user input as speech to text output</a:t>
          </a:r>
          <a:endParaRPr lang="en-US" sz="1600" kern="1200" dirty="0"/>
        </a:p>
      </dsp:txBody>
      <dsp:txXfrm>
        <a:off x="307204" y="1981932"/>
        <a:ext cx="2255949" cy="1400715"/>
      </dsp:txXfrm>
    </dsp:sp>
    <dsp:sp modelId="{0245AFB4-6E8F-4C9D-A6E8-01D5F0EF8398}">
      <dsp:nvSpPr>
        <dsp:cNvPr id="0" name=""/>
        <dsp:cNvSpPr/>
      </dsp:nvSpPr>
      <dsp:spPr>
        <a:xfrm>
          <a:off x="2867077" y="1691026"/>
          <a:ext cx="2343105" cy="1487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B2FC69-BDF5-42E2-B872-82BBBA52589A}">
      <dsp:nvSpPr>
        <dsp:cNvPr id="0" name=""/>
        <dsp:cNvSpPr/>
      </dsp:nvSpPr>
      <dsp:spPr>
        <a:xfrm>
          <a:off x="3127422" y="1938354"/>
          <a:ext cx="2343105" cy="1487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LLM call (GPT 4o in our case) for giving text input of the user and convert it into text output to be provided</a:t>
          </a:r>
          <a:endParaRPr lang="en-US" sz="1600" kern="1200" dirty="0"/>
        </a:p>
      </dsp:txBody>
      <dsp:txXfrm>
        <a:off x="3171000" y="1981932"/>
        <a:ext cx="2255949" cy="1400715"/>
      </dsp:txXfrm>
    </dsp:sp>
    <dsp:sp modelId="{760FF311-0DFD-41E2-9671-61D2A62F8119}">
      <dsp:nvSpPr>
        <dsp:cNvPr id="0" name=""/>
        <dsp:cNvSpPr/>
      </dsp:nvSpPr>
      <dsp:spPr>
        <a:xfrm>
          <a:off x="5730872" y="1691026"/>
          <a:ext cx="2343105" cy="1487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2FD10D-B390-45AC-841F-8C6E1B484DBF}">
      <dsp:nvSpPr>
        <dsp:cNvPr id="0" name=""/>
        <dsp:cNvSpPr/>
      </dsp:nvSpPr>
      <dsp:spPr>
        <a:xfrm>
          <a:off x="5991217" y="1938354"/>
          <a:ext cx="2343105" cy="1487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Text-To-Speech module for receiving outputted text from LLM as input and giving voice response</a:t>
          </a:r>
          <a:endParaRPr lang="en-US" sz="1600" kern="1200" dirty="0"/>
        </a:p>
      </dsp:txBody>
      <dsp:txXfrm>
        <a:off x="6034795" y="1981932"/>
        <a:ext cx="2255949" cy="1400715"/>
      </dsp:txXfrm>
    </dsp:sp>
    <dsp:sp modelId="{E4FC0B7D-837A-43C4-9DC2-FAB523D09E0A}">
      <dsp:nvSpPr>
        <dsp:cNvPr id="0" name=""/>
        <dsp:cNvSpPr/>
      </dsp:nvSpPr>
      <dsp:spPr>
        <a:xfrm>
          <a:off x="8594667" y="1691026"/>
          <a:ext cx="2343105" cy="1487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F2943A-E24F-4D31-810D-BBBA413F677F}">
      <dsp:nvSpPr>
        <dsp:cNvPr id="0" name=""/>
        <dsp:cNvSpPr/>
      </dsp:nvSpPr>
      <dsp:spPr>
        <a:xfrm>
          <a:off x="8855012" y="1938354"/>
          <a:ext cx="2343105" cy="1487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This chat is stored for each session and is free to be viewed and deleted.</a:t>
          </a:r>
          <a:endParaRPr lang="en-US" sz="1600" kern="1200" dirty="0"/>
        </a:p>
      </dsp:txBody>
      <dsp:txXfrm>
        <a:off x="8898590" y="1981932"/>
        <a:ext cx="2255949" cy="1400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13D21-EAC4-4530-A067-2D44A1F248FC}">
      <dsp:nvSpPr>
        <dsp:cNvPr id="0" name=""/>
        <dsp:cNvSpPr/>
      </dsp:nvSpPr>
      <dsp:spPr>
        <a:xfrm>
          <a:off x="3269" y="1569845"/>
          <a:ext cx="2334249" cy="14822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04BA6D-40D6-40F9-B4A8-30BF5725A94C}">
      <dsp:nvSpPr>
        <dsp:cNvPr id="0" name=""/>
        <dsp:cNvSpPr/>
      </dsp:nvSpPr>
      <dsp:spPr>
        <a:xfrm>
          <a:off x="262630" y="1816238"/>
          <a:ext cx="2334249" cy="148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selects child, and get its DOB</a:t>
          </a:r>
        </a:p>
      </dsp:txBody>
      <dsp:txXfrm>
        <a:off x="306044" y="1859652"/>
        <a:ext cx="2247421" cy="1395420"/>
      </dsp:txXfrm>
    </dsp:sp>
    <dsp:sp modelId="{0245AFB4-6E8F-4C9D-A6E8-01D5F0EF8398}">
      <dsp:nvSpPr>
        <dsp:cNvPr id="0" name=""/>
        <dsp:cNvSpPr/>
      </dsp:nvSpPr>
      <dsp:spPr>
        <a:xfrm>
          <a:off x="2856241" y="1569845"/>
          <a:ext cx="2334249" cy="14822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B2FC69-BDF5-42E2-B872-82BBBA52589A}">
      <dsp:nvSpPr>
        <dsp:cNvPr id="0" name=""/>
        <dsp:cNvSpPr/>
      </dsp:nvSpPr>
      <dsp:spPr>
        <a:xfrm>
          <a:off x="3115602" y="1816238"/>
          <a:ext cx="2334249" cy="148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Generating vaccine schedule from DOB based on NIS &amp; IAP guidelines</a:t>
          </a:r>
        </a:p>
      </dsp:txBody>
      <dsp:txXfrm>
        <a:off x="3159016" y="1859652"/>
        <a:ext cx="2247421" cy="1395420"/>
      </dsp:txXfrm>
    </dsp:sp>
    <dsp:sp modelId="{760FF311-0DFD-41E2-9671-61D2A62F8119}">
      <dsp:nvSpPr>
        <dsp:cNvPr id="0" name=""/>
        <dsp:cNvSpPr/>
      </dsp:nvSpPr>
      <dsp:spPr>
        <a:xfrm>
          <a:off x="5709213" y="1569845"/>
          <a:ext cx="2334249" cy="14822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2FD10D-B390-45AC-841F-8C6E1B484DBF}">
      <dsp:nvSpPr>
        <dsp:cNvPr id="0" name=""/>
        <dsp:cNvSpPr/>
      </dsp:nvSpPr>
      <dsp:spPr>
        <a:xfrm>
          <a:off x="5968574" y="1816238"/>
          <a:ext cx="2334249" cy="148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Enter actual administering of the vaccine date, and validate it</a:t>
          </a:r>
        </a:p>
      </dsp:txBody>
      <dsp:txXfrm>
        <a:off x="6011988" y="1859652"/>
        <a:ext cx="2247421" cy="1395420"/>
      </dsp:txXfrm>
    </dsp:sp>
    <dsp:sp modelId="{E4FC0B7D-837A-43C4-9DC2-FAB523D09E0A}">
      <dsp:nvSpPr>
        <dsp:cNvPr id="0" name=""/>
        <dsp:cNvSpPr/>
      </dsp:nvSpPr>
      <dsp:spPr>
        <a:xfrm>
          <a:off x="8562184" y="1569845"/>
          <a:ext cx="2334249" cy="14822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F2943A-E24F-4D31-810D-BBBA413F677F}">
      <dsp:nvSpPr>
        <dsp:cNvPr id="0" name=""/>
        <dsp:cNvSpPr/>
      </dsp:nvSpPr>
      <dsp:spPr>
        <a:xfrm>
          <a:off x="8821546" y="1816238"/>
          <a:ext cx="2334249" cy="148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 expected dates for upcoming doses for already administered vaccine.</a:t>
          </a:r>
        </a:p>
      </dsp:txBody>
      <dsp:txXfrm>
        <a:off x="8864960" y="1859652"/>
        <a:ext cx="2247421" cy="1395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6E21-6277-0A3F-96D2-93B53B9F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11FD6-3FE2-DC8D-F672-EB363652D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ACCC0-C99F-619A-3DA4-0BC30FF8B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A6EF-D76C-DD9C-D50B-FA4DE6E07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1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5561-5D8B-4C53-0DAF-23017CA3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CA580-D725-35E4-958F-97D52E7A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7E7C3-CF34-6BFB-317B-24F291E47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95BE4-4F8D-17C9-BE84-A56B1FBB4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3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D44D-4D7B-E531-A92E-AEBB1644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B3B9B-136C-B35D-65D9-B406890DC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BDA3C-164A-7090-8867-93ED9DC7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406-67FB-BDD5-C7E7-83302D027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76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A2E53-60A0-AF70-405C-3DEE320A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FF834-AC34-0A80-4A22-6650F0865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0D2E0-399C-50DE-2E9F-B88B2C3BC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DB5-B3C5-9170-29D6-5C9EAA76C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4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6" y="1399032"/>
            <a:ext cx="7414939" cy="3427502"/>
          </a:xfrm>
        </p:spPr>
        <p:txBody>
          <a:bodyPr/>
          <a:lstStyle/>
          <a:p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r1 presentation</a:t>
            </a:r>
            <a:br>
              <a:rPr lang="en-US" sz="3600" dirty="0"/>
            </a:br>
            <a:r>
              <a:rPr lang="en-US" sz="3600" dirty="0"/>
              <a:t>Parent </a:t>
            </a:r>
            <a:br>
              <a:rPr lang="en-US" sz="3600" dirty="0"/>
            </a:br>
            <a:r>
              <a:rPr lang="en-US" sz="3600" dirty="0"/>
              <a:t>diaries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Dass team 49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6073-1EBE-7AE5-5A98-44CD6184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D7BA0-5733-A8E0-4A16-6D029E0D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anchor="b">
            <a:normAutofit/>
          </a:bodyPr>
          <a:lstStyle/>
          <a:p>
            <a:r>
              <a:rPr lang="en-US" dirty="0"/>
              <a:t>Use cases</a:t>
            </a:r>
            <a:br>
              <a:rPr lang="en-US" dirty="0"/>
            </a:b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F784F7E-3580-4151-B938-5F5F8C0B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86981"/>
            <a:ext cx="4834517" cy="3108960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The most important features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Speech-to-speech</a:t>
            </a:r>
            <a:r>
              <a:rPr lang="en-US" sz="1700" dirty="0"/>
              <a:t>(S2S) [subsets T2S, S2T, T2T]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Tracking</a:t>
            </a:r>
            <a:r>
              <a:rPr lang="en-US" sz="1700" dirty="0"/>
              <a:t>: </a:t>
            </a: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Vaccine Charting(R1)</a:t>
            </a: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Milestone Tracking</a:t>
            </a: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Growth Tracking</a:t>
            </a: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Notification(R2)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Community Feature</a:t>
            </a:r>
            <a:r>
              <a:rPr lang="en-US" sz="1700" dirty="0"/>
              <a:t>: Connect with other Parents (R2)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Analytics</a:t>
            </a:r>
            <a:r>
              <a:rPr lang="en-US" sz="1700" dirty="0"/>
              <a:t>: Session History(R1) and Insights(R2)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3B630F-D1CB-BB88-2F7C-26664AC1CF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Diagram of a diagram of a person&#10;&#10;AI-generated content may be incorrect.">
            <a:extLst>
              <a:ext uri="{FF2B5EF4-FFF2-40B4-BE49-F238E27FC236}">
                <a16:creationId xmlns:a16="http://schemas.microsoft.com/office/drawing/2014/main" id="{24A8503E-813B-77FB-FDB7-1D29B03D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" y="283465"/>
            <a:ext cx="6498260" cy="6291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79A607-8D00-6444-B67D-098E59C4FEA9}"/>
              </a:ext>
            </a:extLst>
          </p:cNvPr>
          <p:cNvSpPr txBox="1"/>
          <p:nvPr/>
        </p:nvSpPr>
        <p:spPr>
          <a:xfrm>
            <a:off x="2057400" y="6389867"/>
            <a:ext cx="2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275376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03-78F9-F354-DC64-554F52A3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39" y="472440"/>
            <a:ext cx="2932641" cy="741140"/>
          </a:xfrm>
        </p:spPr>
        <p:txBody>
          <a:bodyPr/>
          <a:lstStyle/>
          <a:p>
            <a:r>
              <a:rPr lang="en-IN" dirty="0"/>
              <a:t>design</a:t>
            </a:r>
          </a:p>
        </p:txBody>
      </p:sp>
      <p:pic>
        <p:nvPicPr>
          <p:cNvPr id="11" name="Content Placeholder 10" descr="Figma Screenshot&#10;">
            <a:extLst>
              <a:ext uri="{FF2B5EF4-FFF2-40B4-BE49-F238E27FC236}">
                <a16:creationId xmlns:a16="http://schemas.microsoft.com/office/drawing/2014/main" id="{177E85A8-439C-28FE-0D62-FF5CF1B1E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6107"/>
          <a:stretch/>
        </p:blipFill>
        <p:spPr>
          <a:xfrm>
            <a:off x="3455753" y="843010"/>
            <a:ext cx="7842167" cy="507490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C5B4-9A63-419A-3C2F-38F391D05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8F8E2B3-A557-2AAD-951F-E03863E5BDF6}"/>
              </a:ext>
            </a:extLst>
          </p:cNvPr>
          <p:cNvSpPr txBox="1">
            <a:spLocks/>
          </p:cNvSpPr>
          <p:nvPr/>
        </p:nvSpPr>
        <p:spPr>
          <a:xfrm>
            <a:off x="399160" y="1503680"/>
            <a:ext cx="2750440" cy="41554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Figma for the UI/UX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for mobile app: more useful for the age-group of parents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Choices: User-centric: made keeping in mind users as first-time parents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95117-FC02-FACE-23A3-DB05CF28BDA1}"/>
              </a:ext>
            </a:extLst>
          </p:cNvPr>
          <p:cNvSpPr txBox="1"/>
          <p:nvPr/>
        </p:nvSpPr>
        <p:spPr>
          <a:xfrm>
            <a:off x="6693796" y="6014990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design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5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7679-6CE8-4377-8327-26F5E3FC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IMPLEMENTATION: speech to speech(s2s)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91654-5E27-0180-A6BB-0F7352052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7F0E77A-5996-52F6-4E65-2EA9DBBEB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89341"/>
              </p:ext>
            </p:extLst>
          </p:nvPr>
        </p:nvGraphicFramePr>
        <p:xfrm>
          <a:off x="270933" y="1557867"/>
          <a:ext cx="11201400" cy="511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85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9013E-C184-D4EA-A53A-2F27D73F9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912-2A43-BEE3-34A8-BE8DD1DA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>
                <a:latin typeface="+mj-lt"/>
                <a:ea typeface="+mj-ea"/>
                <a:cs typeface="Arial Black" panose="020B0604020202020204" pitchFamily="34" charset="0"/>
              </a:rPr>
              <a:t>IMPLEMENTATION: vaccination charting</a:t>
            </a:r>
            <a:endParaRPr lang="en-US" b="1" i="0" kern="1200" cap="all" spc="600" baseline="0" dirty="0"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21DA3-444D-DD7C-5B98-936A2E9C9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996604EF-86E0-DA63-1C27-9B7CACFE5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606884"/>
              </p:ext>
            </p:extLst>
          </p:nvPr>
        </p:nvGraphicFramePr>
        <p:xfrm>
          <a:off x="414867" y="1625601"/>
          <a:ext cx="11159065" cy="486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95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5AFF-DEA7-5B70-C99A-405D0544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002B1-F6F1-C268-9064-CEB01009A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49E8E77-CCCC-DC23-D0A3-3C4E5FE7555D}"/>
              </a:ext>
            </a:extLst>
          </p:cNvPr>
          <p:cNvSpPr txBox="1">
            <a:spLocks/>
          </p:cNvSpPr>
          <p:nvPr/>
        </p:nvSpPr>
        <p:spPr>
          <a:xfrm>
            <a:off x="6883401" y="1557528"/>
            <a:ext cx="4461720" cy="43632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Used Postman for backend testing</a:t>
            </a:r>
          </a:p>
          <a:p>
            <a:endParaRPr lang="en-US" sz="2000" dirty="0"/>
          </a:p>
          <a:p>
            <a:r>
              <a:rPr lang="en-US" sz="2000" dirty="0"/>
              <a:t>Some backend testing directly after integrating with Frontend</a:t>
            </a:r>
          </a:p>
          <a:p>
            <a:endParaRPr lang="en-US" sz="2000" dirty="0"/>
          </a:p>
          <a:p>
            <a:r>
              <a:rPr lang="en-US" sz="2000" dirty="0"/>
              <a:t>Not Production-level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9D916-28F0-EE00-909D-07A74D3FD5F0}"/>
              </a:ext>
            </a:extLst>
          </p:cNvPr>
          <p:cNvSpPr txBox="1"/>
          <p:nvPr/>
        </p:nvSpPr>
        <p:spPr>
          <a:xfrm>
            <a:off x="2529248" y="6356423"/>
            <a:ext cx="288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Our Team Postman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08E24-3B37-219B-BA6C-131B8F34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84" y="1450622"/>
            <a:ext cx="5173783" cy="49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5FD9-876E-BDC0-CF65-A8F0988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6FBE-D0C1-5B6F-113C-FE06C07D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52" y="815340"/>
            <a:ext cx="5248656" cy="563880"/>
          </a:xfrm>
        </p:spPr>
        <p:txBody>
          <a:bodyPr/>
          <a:lstStyle/>
          <a:p>
            <a:r>
              <a:rPr lang="en-IN" dirty="0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5290-7D12-49AB-74CF-6F3F10728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3EB91F2-5EE1-65EC-92F7-E31C4E1DC8A5}"/>
              </a:ext>
            </a:extLst>
          </p:cNvPr>
          <p:cNvSpPr txBox="1">
            <a:spLocks/>
          </p:cNvSpPr>
          <p:nvPr/>
        </p:nvSpPr>
        <p:spPr>
          <a:xfrm>
            <a:off x="6294120" y="1557528"/>
            <a:ext cx="4770120" cy="43632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Expo Go for frontend Testing : scan the QR on the </a:t>
            </a:r>
            <a:r>
              <a:rPr lang="en-US" dirty="0" err="1"/>
              <a:t>ExpoGo</a:t>
            </a:r>
            <a:r>
              <a:rPr lang="en-US" dirty="0"/>
              <a:t> mobile app</a:t>
            </a:r>
          </a:p>
          <a:p>
            <a:endParaRPr lang="en-US" dirty="0"/>
          </a:p>
          <a:p>
            <a:r>
              <a:rPr lang="en-US" dirty="0"/>
              <a:t>Tested on both Android and Apple devices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32FB0-C4C8-154F-FDB5-BB32F59E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5"/>
          <a:stretch/>
        </p:blipFill>
        <p:spPr>
          <a:xfrm>
            <a:off x="909580" y="1719068"/>
            <a:ext cx="4770120" cy="4775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B15C3-B8C9-5415-D77D-2A784E49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80" y="480060"/>
            <a:ext cx="4770120" cy="17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6738F-8A19-79ED-F70B-52B63BB6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2" y="1004147"/>
            <a:ext cx="10122632" cy="1307592"/>
          </a:xfrm>
        </p:spPr>
        <p:txBody>
          <a:bodyPr/>
          <a:lstStyle/>
          <a:p>
            <a:r>
              <a:rPr lang="en-IN" dirty="0"/>
              <a:t>Who did what?</a:t>
            </a:r>
            <a:br>
              <a:rPr lang="en-IN" dirty="0"/>
            </a:br>
            <a:r>
              <a:rPr lang="en-IN" sz="2400" b="0" dirty="0">
                <a:latin typeface="Arial" panose="020B0604020202020204" pitchFamily="34" charset="0"/>
                <a:cs typeface="Arial" panose="020B0604020202020204" pitchFamily="34" charset="0"/>
              </a:rPr>
              <a:t>Team management</a:t>
            </a:r>
            <a:endParaRPr lang="en-IN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68362BF-5B5C-453B-0DB9-C5565BA708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7769036"/>
              </p:ext>
            </p:extLst>
          </p:nvPr>
        </p:nvGraphicFramePr>
        <p:xfrm>
          <a:off x="774192" y="2927773"/>
          <a:ext cx="10125074" cy="1849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64833">
                  <a:extLst>
                    <a:ext uri="{9D8B030D-6E8A-4147-A177-3AD203B41FA5}">
                      <a16:colId xmlns:a16="http://schemas.microsoft.com/office/drawing/2014/main" val="2167749820"/>
                    </a:ext>
                  </a:extLst>
                </a:gridCol>
                <a:gridCol w="7860241">
                  <a:extLst>
                    <a:ext uri="{9D8B030D-6E8A-4147-A177-3AD203B41FA5}">
                      <a16:colId xmlns:a16="http://schemas.microsoft.com/office/drawing/2014/main" val="975926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Name of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Tasks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7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Raunak Seksaria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Project Management, Vaccine Charting, Documentation, Backend Testing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2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Aditya Gaur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Backend Development, Frontend Development, Integration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7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Manit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Chatbot Implementation, Chat History implementation, Backend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Shivam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UI/UX Design, Documentation, Frontend Development, System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1422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07974-07E7-80F0-9943-6718555C7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3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EFAF-D481-34C8-202E-C8F658B7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FC0E-94D6-9032-D668-5D741FC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549128" cy="1307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Issues we faced in the project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74E2D-88C9-F59A-FE47-018319874966}"/>
              </a:ext>
            </a:extLst>
          </p:cNvPr>
          <p:cNvSpPr txBox="1">
            <a:spLocks/>
          </p:cNvSpPr>
          <p:nvPr/>
        </p:nvSpPr>
        <p:spPr>
          <a:xfrm>
            <a:off x="850392" y="1812544"/>
            <a:ext cx="8102600" cy="460518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/>
              <a:t>Latency</a:t>
            </a:r>
            <a:r>
              <a:rPr lang="en-US" sz="1800" cap="none" baseline="0" dirty="0"/>
              <a:t> in </a:t>
            </a:r>
            <a:r>
              <a:rPr lang="en-US" sz="1800" dirty="0"/>
              <a:t>Chatbot</a:t>
            </a:r>
            <a:r>
              <a:rPr lang="en-US" sz="1800" cap="none" baseline="0" dirty="0"/>
              <a:t>: will use Azure AI foundr</a:t>
            </a:r>
            <a:r>
              <a:rPr lang="en-US" sz="1800" dirty="0"/>
              <a:t>y for R2</a:t>
            </a:r>
            <a:endParaRPr lang="en-US" sz="1800" cap="none" baseline="0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/>
              <a:t>Requirements gathering </a:t>
            </a:r>
            <a:r>
              <a:rPr lang="en-US" sz="1800" cap="none" baseline="0" dirty="0"/>
              <a:t>(and lack of personal use-case knowledge) : Built Google Form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/>
              <a:t>Token limit size </a:t>
            </a:r>
            <a:r>
              <a:rPr lang="en-US" sz="1800" cap="none" baseline="0" dirty="0"/>
              <a:t>: Limitation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/>
              <a:t>Google Authentication : </a:t>
            </a:r>
            <a:r>
              <a:rPr lang="en-US" sz="1800" cap="none" baseline="0" dirty="0"/>
              <a:t>Requires https URL: Used </a:t>
            </a:r>
            <a:r>
              <a:rPr lang="en-US" sz="1800" cap="none" baseline="0" dirty="0" err="1"/>
              <a:t>ngrok</a:t>
            </a:r>
            <a:endParaRPr lang="en-US" sz="1800" b="1" cap="none" baseline="0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/>
              <a:t>Mobile App development </a:t>
            </a:r>
            <a:r>
              <a:rPr lang="en-US" sz="1800" cap="none" baseline="0" dirty="0"/>
              <a:t>(beginners in it) : Chose React-Native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cap="none" baseline="0" dirty="0">
                <a:sym typeface="Wingdings" panose="05000000000000000000" pitchFamily="2" charset="2"/>
              </a:rPr>
              <a:t>Major </a:t>
            </a:r>
            <a:r>
              <a:rPr lang="en-US" sz="1800" b="1" dirty="0">
                <a:sym typeface="Wingdings" panose="05000000000000000000" pitchFamily="2" charset="2"/>
              </a:rPr>
              <a:t>p</a:t>
            </a:r>
            <a:r>
              <a:rPr lang="en-US" sz="1800" b="1" cap="none" baseline="0" dirty="0">
                <a:sym typeface="Wingdings" panose="05000000000000000000" pitchFamily="2" charset="2"/>
              </a:rPr>
              <a:t>roject-idea changes</a:t>
            </a:r>
            <a:r>
              <a:rPr lang="en-US" sz="1800" cap="none" baseline="0" dirty="0">
                <a:sym typeface="Wingdings" panose="05000000000000000000" pitchFamily="2" charset="2"/>
              </a:rPr>
              <a:t>, use-case of the parenting app finalized weeks ago : Tried implementing directly, should have first updated SRS</a:t>
            </a:r>
            <a:endParaRPr lang="en-US" sz="1800" cap="none" baseline="0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cap="none" baseline="0" dirty="0"/>
              <a:t>Our initial client cancelled our project </a:t>
            </a:r>
            <a:r>
              <a:rPr lang="en-US" sz="1800" cap="none" baseline="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cap="none" baseline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C4253-4864-61BC-40E6-8FE4DD2D6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A2BE067-50D7-B047-8C4E-DE3398294A75}"/>
              </a:ext>
            </a:extLst>
          </p:cNvPr>
          <p:cNvSpPr txBox="1">
            <a:spLocks/>
          </p:cNvSpPr>
          <p:nvPr/>
        </p:nvSpPr>
        <p:spPr>
          <a:xfrm rot="16200000">
            <a:off x="10067204" y="4241553"/>
            <a:ext cx="2121408" cy="2121408"/>
          </a:xfrm>
          <a:prstGeom prst="triangl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28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D3946-BE7D-BD28-3B85-1064D10A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DC2B-90FD-037B-AD9A-8D0FC50E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157629"/>
            <a:ext cx="9821333" cy="850731"/>
          </a:xfrm>
        </p:spPr>
        <p:txBody>
          <a:bodyPr anchor="b">
            <a:normAutofit/>
          </a:bodyPr>
          <a:lstStyle/>
          <a:p>
            <a:r>
              <a:rPr lang="en-IN" dirty="0"/>
              <a:t>Future PLANs : R2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05D2B3A-11AD-BC93-BCA8-51296626D3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B76F23-CE5B-BDE4-7A48-1932F8B5D0AF}"/>
              </a:ext>
            </a:extLst>
          </p:cNvPr>
          <p:cNvCxnSpPr>
            <a:cxnSpLocks/>
          </p:cNvCxnSpPr>
          <p:nvPr/>
        </p:nvCxnSpPr>
        <p:spPr>
          <a:xfrm>
            <a:off x="1702515" y="1176867"/>
            <a:ext cx="5680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F2E7F73-B956-DE43-B3E7-51882CD6D43E}"/>
              </a:ext>
            </a:extLst>
          </p:cNvPr>
          <p:cNvSpPr txBox="1">
            <a:spLocks/>
          </p:cNvSpPr>
          <p:nvPr/>
        </p:nvSpPr>
        <p:spPr>
          <a:xfrm rot="16200000">
            <a:off x="10067204" y="4241553"/>
            <a:ext cx="2121408" cy="2121408"/>
          </a:xfrm>
          <a:prstGeom prst="triangl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AEBF2-F08D-EE43-15F9-0EE6B3A3A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38200"/>
              </p:ext>
            </p:extLst>
          </p:nvPr>
        </p:nvGraphicFramePr>
        <p:xfrm>
          <a:off x="602191" y="1481614"/>
          <a:ext cx="8787342" cy="499369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93671">
                  <a:extLst>
                    <a:ext uri="{9D8B030D-6E8A-4147-A177-3AD203B41FA5}">
                      <a16:colId xmlns:a16="http://schemas.microsoft.com/office/drawing/2014/main" val="3537275779"/>
                    </a:ext>
                  </a:extLst>
                </a:gridCol>
                <a:gridCol w="4393671">
                  <a:extLst>
                    <a:ext uri="{9D8B030D-6E8A-4147-A177-3AD203B41FA5}">
                      <a16:colId xmlns:a16="http://schemas.microsoft.com/office/drawing/2014/main" val="3477102586"/>
                    </a:ext>
                  </a:extLst>
                </a:gridCol>
              </a:tblGrid>
              <a:tr h="51099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376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Fine-tuning Model </a:t>
                      </a:r>
                      <a:r>
                        <a:rPr lang="en-US" sz="1400" b="0" dirty="0">
                          <a:effectLst/>
                        </a:rPr>
                        <a:t>using Parenting Resources and Books</a:t>
                      </a: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376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4148866289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3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Notifications</a:t>
                      </a:r>
                      <a:r>
                        <a:rPr lang="en-US" sz="1400" b="0" dirty="0">
                          <a:effectLst/>
                        </a:rPr>
                        <a:t> (app and email)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3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046360096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Upload prescriptions/vaccine charts of child :</a:t>
                      </a:r>
                      <a:r>
                        <a:rPr lang="en-US" sz="1400" b="0" dirty="0">
                          <a:effectLst/>
                        </a:rPr>
                        <a:t> integrated with automated notifications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endParaRPr lang="en-US" sz="1400" b="1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059910614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Connect with other parents : </a:t>
                      </a:r>
                      <a:r>
                        <a:rPr lang="en-US" sz="1400" b="0" dirty="0">
                          <a:effectLst/>
                        </a:rPr>
                        <a:t>major feature, which will require a few users before its rolled out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endParaRPr lang="en-US" sz="1400" b="1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578694455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Co-parenting feature </a:t>
                      </a:r>
                      <a:r>
                        <a:rPr lang="en-US" sz="1400" b="0" dirty="0">
                          <a:effectLst/>
                        </a:rPr>
                        <a:t>: Both parents can have different accounts on different devices, with same child and same child-details, vaccination-schedules, etc.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867277855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Implement Backend for: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Privacy and User Security settings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My Subscription (including payment gateway integration)</a:t>
                      </a:r>
                    </a:p>
                  </a:txBody>
                  <a:tcPr marL="52336" marR="52336" marT="26168" marB="26168" anchor="ctr"/>
                </a:tc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effectLst/>
                      </a:endParaRP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Terms and policies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Feedback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effectLst/>
                        </a:rPr>
                        <a:t>Milestone Tracking</a:t>
                      </a: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1898192338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Extensive </a:t>
                      </a:r>
                      <a:r>
                        <a:rPr lang="en-US" sz="1400" b="1" dirty="0">
                          <a:effectLst/>
                        </a:rPr>
                        <a:t>Testing</a:t>
                      </a:r>
                      <a:r>
                        <a:rPr lang="en-US" sz="1400" b="0" dirty="0">
                          <a:effectLst/>
                        </a:rPr>
                        <a:t> of every route, and every page created</a:t>
                      </a: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537278475"/>
                  </a:ext>
                </a:extLst>
              </a:tr>
              <a:tr h="510990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Documentation</a:t>
                      </a:r>
                      <a:r>
                        <a:rPr lang="en-US" sz="1400" b="0" dirty="0">
                          <a:effectLst/>
                        </a:rPr>
                        <a:t> of code, linting, refactoring</a:t>
                      </a: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84692"/>
                  </a:ext>
                </a:extLst>
              </a:tr>
              <a:tr h="5109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Deployment</a:t>
                      </a:r>
                      <a:r>
                        <a:rPr lang="en-US" sz="1400" b="0" dirty="0">
                          <a:effectLst/>
                        </a:rPr>
                        <a:t>  </a:t>
                      </a: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76"/>
                        </a:lnSpc>
                        <a:spcAft>
                          <a:spcPts val="1200"/>
                        </a:spcAft>
                        <a:buNone/>
                      </a:pPr>
                      <a:endParaRPr lang="en-US" sz="1400" b="0" i="0" dirty="0">
                        <a:effectLst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423202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05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E181E8-7A04-81F3-6F6F-7834786F71D4}"/>
              </a:ext>
            </a:extLst>
          </p:cNvPr>
          <p:cNvSpPr txBox="1">
            <a:spLocks/>
          </p:cNvSpPr>
          <p:nvPr/>
        </p:nvSpPr>
        <p:spPr>
          <a:xfrm>
            <a:off x="1399906" y="1982522"/>
            <a:ext cx="7253737" cy="15945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i="0" kern="1200" cap="all" spc="600" baseline="0" dirty="0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Client:</a:t>
            </a:r>
            <a:r>
              <a:rPr lang="en-US" sz="3200" cap="all" spc="600" dirty="0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 </a:t>
            </a:r>
            <a:r>
              <a:rPr lang="en-US" sz="3200" i="0" kern="1200" cap="all" spc="600" baseline="0" dirty="0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Jazeel </a:t>
            </a:r>
            <a:r>
              <a:rPr lang="en-US" sz="3200" i="0" kern="1200" cap="all" spc="600" baseline="0" dirty="0" err="1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jabbar</a:t>
            </a:r>
            <a:r>
              <a:rPr lang="en-US" sz="3200" i="0" kern="1200" cap="all" spc="600" baseline="0" dirty="0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 </a:t>
            </a:r>
            <a:r>
              <a:rPr lang="en-US" sz="2400" i="0" kern="1200" cap="all" spc="600" baseline="0" dirty="0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company:  </a:t>
            </a:r>
            <a:r>
              <a:rPr lang="en-US" sz="2400" i="0" kern="1200" cap="all" spc="600" baseline="0" dirty="0" err="1">
                <a:latin typeface="Aptos Mono" panose="020B0009020202020204" pitchFamily="49" charset="0"/>
                <a:ea typeface="+mj-ea"/>
                <a:cs typeface="Arial Black" panose="020B0604020202020204" pitchFamily="34" charset="0"/>
              </a:rPr>
              <a:t>hopelog</a:t>
            </a:r>
            <a:endParaRPr lang="en-US" sz="2400" i="0" kern="1200" cap="all" spc="600" baseline="0" dirty="0">
              <a:latin typeface="Aptos Mono" panose="020B0009020202020204" pitchFamily="49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00F0E9-A7E5-B46C-B11C-2A7F7C886913}"/>
              </a:ext>
            </a:extLst>
          </p:cNvPr>
          <p:cNvSpPr txBox="1">
            <a:spLocks/>
          </p:cNvSpPr>
          <p:nvPr/>
        </p:nvSpPr>
        <p:spPr>
          <a:xfrm>
            <a:off x="1907196" y="4078224"/>
            <a:ext cx="5985159" cy="2007616"/>
          </a:xfrm>
          <a:prstGeom prst="rect">
            <a:avLst/>
          </a:prstGeom>
        </p:spPr>
        <p:txBody>
          <a:bodyPr vert="horz" lIns="0" tIns="0" rIns="0" bIns="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Team members: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Raunak Seksaria: 	2023113019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Aditya</a:t>
            </a:r>
            <a:r>
              <a:rPr lang="en-US" sz="2600" dirty="0">
                <a:latin typeface="Aptos Mono" panose="020F0502020204030204" pitchFamily="49" charset="0"/>
                <a:ea typeface="+mn-ea"/>
                <a:cs typeface="+mn-cs"/>
              </a:rPr>
              <a:t> 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gaur: 		2023101052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manit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  </a:t>
            </a: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roy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: 		2023113022</a:t>
            </a:r>
            <a:b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Shivam </a:t>
            </a:r>
            <a:r>
              <a:rPr lang="en-US" sz="2600" i="0" kern="1200" dirty="0" err="1">
                <a:latin typeface="Aptos Mono" panose="020F0502020204030204" pitchFamily="49" charset="0"/>
                <a:ea typeface="+mn-ea"/>
                <a:cs typeface="+mn-cs"/>
              </a:rPr>
              <a:t>gupta</a:t>
            </a:r>
            <a:r>
              <a:rPr lang="en-US" sz="2600" i="0" kern="1200" dirty="0">
                <a:latin typeface="Aptos Mono" panose="020F0502020204030204" pitchFamily="49" charset="0"/>
                <a:ea typeface="+mn-ea"/>
                <a:cs typeface="+mn-cs"/>
              </a:rPr>
              <a:t>: 		2023101062</a:t>
            </a:r>
            <a:br>
              <a:rPr lang="en-US" sz="1100" i="0" kern="1200" dirty="0">
                <a:latin typeface="Aptos Mono" panose="020F0502020204030204" pitchFamily="49" charset="0"/>
                <a:ea typeface="+mn-ea"/>
                <a:cs typeface="+mn-cs"/>
              </a:rPr>
            </a:br>
            <a:endParaRPr lang="en-US" sz="1100" i="0" kern="1200" dirty="0">
              <a:latin typeface="Aptos Mono" panose="020F0502020204030204" pitchFamily="49" charset="0"/>
              <a:ea typeface="+mn-ea"/>
              <a:cs typeface="+mn-cs"/>
            </a:endParaRP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F891D3E-C58C-95D8-ECB3-EF63B303F8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821" y="1457960"/>
            <a:ext cx="4408323" cy="1033116"/>
          </a:xfrm>
        </p:spPr>
        <p:txBody>
          <a:bodyPr anchor="b">
            <a:normAutofit/>
          </a:bodyPr>
          <a:lstStyle/>
          <a:p>
            <a:r>
              <a:rPr lang="en-US" dirty="0"/>
              <a:t>The problem statement</a:t>
            </a:r>
          </a:p>
        </p:txBody>
      </p:sp>
      <p:pic>
        <p:nvPicPr>
          <p:cNvPr id="2058" name="Picture 10" descr="890+ Confused Parents Stock Illustrations, Royalty-Free Vector Graphics &amp;  Clip Art - iStock | Confused couple, Dad and baby">
            <a:extLst>
              <a:ext uri="{FF2B5EF4-FFF2-40B4-BE49-F238E27FC236}">
                <a16:creationId xmlns:a16="http://schemas.microsoft.com/office/drawing/2014/main" id="{DBF33588-34E2-FA81-CDDC-95D1D1972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80" b="93464" l="9404" r="89679">
                        <a14:foregroundMark x1="73853" y1="9150" x2="73853" y2="9150"/>
                        <a14:foregroundMark x1="66284" y1="8660" x2="66284" y2="8660"/>
                        <a14:foregroundMark x1="76835" y1="14542" x2="72018" y2="29739"/>
                        <a14:foregroundMark x1="66055" y1="26634" x2="68349" y2="32026"/>
                        <a14:foregroundMark x1="69725" y1="43791" x2="65596" y2="42810"/>
                        <a14:foregroundMark x1="66284" y1="85784" x2="67202" y2="93137"/>
                        <a14:foregroundMark x1="76376" y1="86111" x2="76147" y2="93464"/>
                        <a14:foregroundMark x1="74771" y1="35458" x2="79358" y2="73856"/>
                        <a14:foregroundMark x1="63073" y1="36275" x2="65138" y2="51307"/>
                        <a14:foregroundMark x1="27982" y1="7680" x2="29587" y2="25654"/>
                        <a14:foregroundMark x1="32339" y1="28758" x2="32339" y2="28758"/>
                        <a14:foregroundMark x1="21330" y1="93301" x2="21330" y2="93301"/>
                        <a14:foregroundMark x1="39679" y1="92647" x2="39679" y2="92647"/>
                        <a14:foregroundMark x1="40138" y1="93464" x2="40138" y2="93464"/>
                        <a14:foregroundMark x1="50688" y1="17647" x2="50688" y2="1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283"/>
          <a:stretch/>
        </p:blipFill>
        <p:spPr bwMode="auto">
          <a:xfrm>
            <a:off x="661262" y="1281937"/>
            <a:ext cx="4597556" cy="482126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821" y="2813980"/>
            <a:ext cx="5055512" cy="318041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b="0" kern="100" dirty="0">
                <a:effectLst/>
              </a:rPr>
              <a:t>First time parents lack experience and are usually confused on how to parent their child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kern="100" dirty="0"/>
              <a:t>They have to rely on conventional sources like other parents around them, or parenting books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b="0" kern="100" dirty="0">
                <a:effectLst/>
              </a:rPr>
              <a:t>These sources might not match with the specific problems they are facing and can be of limited help with limited context</a:t>
            </a:r>
          </a:p>
        </p:txBody>
      </p:sp>
      <p:sp>
        <p:nvSpPr>
          <p:cNvPr id="2063" name="Slide Number Placeholder 4">
            <a:extLst>
              <a:ext uri="{FF2B5EF4-FFF2-40B4-BE49-F238E27FC236}">
                <a16:creationId xmlns:a16="http://schemas.microsoft.com/office/drawing/2014/main" id="{1D0D3398-219D-8723-6F26-924EE23202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8D6A-32CE-B7FC-E3A9-0A52BBD4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6499C1-CC4C-C8D7-8F0B-EC04F38D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dirty="0"/>
              <a:t>Our solution</a:t>
            </a:r>
          </a:p>
        </p:txBody>
      </p:sp>
      <p:pic>
        <p:nvPicPr>
          <p:cNvPr id="3074" name="Picture 2" descr="Light Bulb Idea Vector Art, Icons, and Graphics for Free Download">
            <a:extLst>
              <a:ext uri="{FF2B5EF4-FFF2-40B4-BE49-F238E27FC236}">
                <a16:creationId xmlns:a16="http://schemas.microsoft.com/office/drawing/2014/main" id="{98871DFD-0EEA-F8FD-48E5-78399448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00" y1="67750" x2="22000" y2="67750"/>
                        <a14:foregroundMark x1="16500" y1="49500" x2="16500" y2="49500"/>
                        <a14:foregroundMark x1="17750" y1="31500" x2="17750" y2="31500"/>
                        <a14:foregroundMark x1="30250" y1="19000" x2="30250" y2="19000"/>
                        <a14:foregroundMark x1="50000" y1="11750" x2="50000" y2="11750"/>
                        <a14:foregroundMark x1="70250" y1="16750" x2="70250" y2="16750"/>
                        <a14:foregroundMark x1="79250" y1="31500" x2="79250" y2="31500"/>
                        <a14:foregroundMark x1="85250" y1="50250" x2="85250" y2="50250"/>
                        <a14:foregroundMark x1="74500" y1="65750" x2="74500" y2="6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92" y="2002536"/>
            <a:ext cx="3941064" cy="39410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44059-26D5-601A-67BC-A664D867B7A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Created a AI-based conversational speech-to-speech chatbot for the parents: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L</a:t>
            </a:r>
            <a:r>
              <a:rPr lang="en-IN" sz="1700" b="0" kern="100" dirty="0">
                <a:effectLst/>
              </a:rPr>
              <a:t>ogs the journey of their child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Gives suggestions and parenting advice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Finetuned (on parenting books and resources)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Personalised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Track vaccination charts of the child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Track milestones for the child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kern="100" dirty="0"/>
              <a:t>Connect with other parents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0" kern="100" dirty="0">
                <a:effectLst/>
              </a:rPr>
              <a:t>Help in the child’s holistic development by helping parents make better decisions for their child</a:t>
            </a:r>
            <a:endParaRPr lang="en-IN" sz="1700" b="1" kern="100" dirty="0">
              <a:effectLst/>
            </a:endParaRPr>
          </a:p>
        </p:txBody>
      </p:sp>
      <p:sp>
        <p:nvSpPr>
          <p:cNvPr id="3082" name="Slide Number Placeholder 4">
            <a:extLst>
              <a:ext uri="{FF2B5EF4-FFF2-40B4-BE49-F238E27FC236}">
                <a16:creationId xmlns:a16="http://schemas.microsoft.com/office/drawing/2014/main" id="{A7FE1A58-6343-2027-3C01-265B329B1D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7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F3AC-E758-4F78-8809-491B2D95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58C8A-38FC-A3F6-2E81-37AADBEC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dirty="0"/>
              <a:t>Tech stack &amp; tools used: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9741A-BCDF-CB4C-2041-A2931EC98E0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68773" y="1875902"/>
            <a:ext cx="6956213" cy="427024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>
                <a:effectLst/>
              </a:rPr>
              <a:t>Reac</a:t>
            </a:r>
            <a:r>
              <a:rPr lang="en-IN" sz="1700" b="1" kern="100" dirty="0"/>
              <a:t>t native mobile-app using Expo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>
                <a:effectLst/>
              </a:rPr>
              <a:t>MongoDB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Express.js for backend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Node.js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JWT for verification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 err="1"/>
              <a:t>Ngrok</a:t>
            </a:r>
            <a:r>
              <a:rPr lang="en-IN" sz="1700" b="1" kern="100" dirty="0"/>
              <a:t> (temporary deployment)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OpenAI APIs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b="1" kern="100" dirty="0"/>
              <a:t>Google OAuth 2.0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IN" sz="1700" b="1" kern="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700" b="1" kern="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IN" sz="1700" b="1" kern="100" dirty="0"/>
          </a:p>
        </p:txBody>
      </p:sp>
      <p:sp>
        <p:nvSpPr>
          <p:cNvPr id="3082" name="Slide Number Placeholder 4">
            <a:extLst>
              <a:ext uri="{FF2B5EF4-FFF2-40B4-BE49-F238E27FC236}">
                <a16:creationId xmlns:a16="http://schemas.microsoft.com/office/drawing/2014/main" id="{8BF4ACC6-66F7-E784-111C-1D92781AE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B7915A2D-D4B9-FD72-6257-693967FE586D}"/>
              </a:ext>
            </a:extLst>
          </p:cNvPr>
          <p:cNvSpPr txBox="1">
            <a:spLocks/>
          </p:cNvSpPr>
          <p:nvPr/>
        </p:nvSpPr>
        <p:spPr>
          <a:xfrm rot="16200000">
            <a:off x="10067204" y="4241553"/>
            <a:ext cx="2121408" cy="2121408"/>
          </a:xfrm>
          <a:prstGeom prst="triangl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pic>
        <p:nvPicPr>
          <p:cNvPr id="1026" name="Picture 2" descr="Top technology tools that can benefit your small business">
            <a:extLst>
              <a:ext uri="{FF2B5EF4-FFF2-40B4-BE49-F238E27FC236}">
                <a16:creationId xmlns:a16="http://schemas.microsoft.com/office/drawing/2014/main" id="{29FB05F5-D1DC-A462-879C-6784D933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" y="1875902"/>
            <a:ext cx="5052612" cy="34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3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9061-69C0-547C-E9DF-F8BBC567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157629"/>
            <a:ext cx="9821333" cy="850731"/>
          </a:xfrm>
        </p:spPr>
        <p:txBody>
          <a:bodyPr anchor="b">
            <a:normAutofit/>
          </a:bodyPr>
          <a:lstStyle/>
          <a:p>
            <a:r>
              <a:rPr lang="en-IN" dirty="0"/>
              <a:t>Features implemented: R1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900861F-4C2D-CA71-FEA4-3E0D8979E7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2C10DF-C49A-2BBD-37E1-75D12F2B1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12981"/>
              </p:ext>
            </p:extLst>
          </p:nvPr>
        </p:nvGraphicFramePr>
        <p:xfrm>
          <a:off x="474133" y="1504316"/>
          <a:ext cx="8395547" cy="4121193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39167">
                  <a:extLst>
                    <a:ext uri="{9D8B030D-6E8A-4147-A177-3AD203B41FA5}">
                      <a16:colId xmlns:a16="http://schemas.microsoft.com/office/drawing/2014/main" val="4190587739"/>
                    </a:ext>
                  </a:extLst>
                </a:gridCol>
                <a:gridCol w="4056380">
                  <a:extLst>
                    <a:ext uri="{9D8B030D-6E8A-4147-A177-3AD203B41FA5}">
                      <a16:colId xmlns:a16="http://schemas.microsoft.com/office/drawing/2014/main" val="27672009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Documentation</a:t>
                      </a:r>
                      <a:r>
                        <a:rPr lang="en-US" sz="1400" b="0" dirty="0">
                          <a:effectLst/>
                        </a:rPr>
                        <a:t>: Do Project Plan, SRS, Design Doc, Project Synopsis, etc.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16689"/>
                  </a:ext>
                </a:extLst>
              </a:tr>
              <a:tr h="336685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Preparation</a:t>
                      </a:r>
                      <a:r>
                        <a:rPr lang="en-US" sz="1400" b="0" dirty="0">
                          <a:effectLst/>
                        </a:rPr>
                        <a:t>: Learn technologies involved, and do other preparatory work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89448"/>
                  </a:ext>
                </a:extLst>
              </a:tr>
              <a:tr h="585998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Login, Registration, and other stored details: 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registration(including Google Registration), 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login(including Google login),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Profile details: View and Edit, </a:t>
                      </a:r>
                    </a:p>
                  </a:txBody>
                  <a:tcPr marL="52336" marR="52336" marT="26168" marB="26168" anchor="ctr"/>
                </a:tc>
                <a:tc>
                  <a:txBody>
                    <a:bodyPr/>
                    <a:lstStyle/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dirty="0">
                        <a:effectLst/>
                      </a:endParaRP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Child details: View and Edit, 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Multi-child support,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OTP verification for email, 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Forget password, etc.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2829005226"/>
                  </a:ext>
                </a:extLst>
              </a:tr>
              <a:tr h="493330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Speech-to-Speech</a:t>
                      </a:r>
                      <a:r>
                        <a:rPr lang="en-US" sz="1400" b="0" dirty="0">
                          <a:effectLst/>
                        </a:rPr>
                        <a:t> Chatbot Module with </a:t>
                      </a:r>
                      <a:r>
                        <a:rPr lang="en-US" sz="1400" b="1" dirty="0">
                          <a:effectLst/>
                        </a:rPr>
                        <a:t>multilingual</a:t>
                      </a:r>
                      <a:r>
                        <a:rPr lang="en-US" sz="1400" b="0" dirty="0">
                          <a:effectLst/>
                        </a:rPr>
                        <a:t> support</a:t>
                      </a: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71160"/>
                  </a:ext>
                </a:extLst>
              </a:tr>
              <a:tr h="286925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Chat history</a:t>
                      </a: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930266"/>
                  </a:ext>
                </a:extLst>
              </a:tr>
              <a:tr h="286925">
                <a:tc gridSpan="2"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effectLst/>
                        </a:rPr>
                        <a:t>Vaccination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Charting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80664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effectLst/>
                        </a:rPr>
                        <a:t>Just the </a:t>
                      </a:r>
                      <a:r>
                        <a:rPr lang="en-US" sz="1400" b="1" dirty="0">
                          <a:effectLst/>
                        </a:rPr>
                        <a:t>frontend</a:t>
                      </a:r>
                      <a:r>
                        <a:rPr lang="en-US" sz="1400" b="0" dirty="0">
                          <a:effectLst/>
                        </a:rPr>
                        <a:t> for: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Privacy and User Security settings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Notification settings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My Subscription (payment gateway integration left)</a:t>
                      </a:r>
                    </a:p>
                  </a:txBody>
                  <a:tcPr marL="52336" marR="52336" marT="26168" marB="26168" anchor="ctr"/>
                </a:tc>
                <a:tc>
                  <a:txBody>
                    <a:bodyPr/>
                    <a:lstStyle/>
                    <a:p>
                      <a:pPr mar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effectLst/>
                      </a:endParaRP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Terms and policies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User Feedback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Milestone Tracking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effectLst/>
                        </a:rPr>
                        <a:t>Vaccination Chart Photo/PDF submission</a:t>
                      </a:r>
                    </a:p>
                    <a:p>
                      <a:pPr marL="28575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i="0" dirty="0">
                        <a:effectLst/>
                        <a:latin typeface="+mn-lt"/>
                      </a:endParaRPr>
                    </a:p>
                  </a:txBody>
                  <a:tcPr marL="52336" marR="52336" marT="26168" marB="26168" anchor="ctr"/>
                </a:tc>
                <a:extLst>
                  <a:ext uri="{0D108BD9-81ED-4DB2-BD59-A6C34878D82A}">
                    <a16:rowId xmlns:a16="http://schemas.microsoft.com/office/drawing/2014/main" val="3283090462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6C447A-9C2E-62D7-03EB-7A9DFA85F7C2}"/>
              </a:ext>
            </a:extLst>
          </p:cNvPr>
          <p:cNvCxnSpPr>
            <a:cxnSpLocks/>
          </p:cNvCxnSpPr>
          <p:nvPr/>
        </p:nvCxnSpPr>
        <p:spPr>
          <a:xfrm>
            <a:off x="1702515" y="1176867"/>
            <a:ext cx="5680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5B9488D-92FD-6343-280C-DE34BF721701}"/>
              </a:ext>
            </a:extLst>
          </p:cNvPr>
          <p:cNvSpPr txBox="1">
            <a:spLocks/>
          </p:cNvSpPr>
          <p:nvPr/>
        </p:nvSpPr>
        <p:spPr>
          <a:xfrm rot="16200000">
            <a:off x="10067204" y="4241553"/>
            <a:ext cx="2121408" cy="2121408"/>
          </a:xfrm>
          <a:prstGeom prst="triangl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61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F0D2-AF09-AB19-60C0-B7B53C61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05190-17D3-53D6-DE78-309168D0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analysis and requirements gathering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724A8-B2FD-AE90-ECF8-34B8814AB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anchor="b"/>
          <a:lstStyle/>
          <a:p>
            <a:r>
              <a:rPr lang="en-US" dirty="0"/>
              <a:t>We created a google form which validates the: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/need for 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Incorporates opinions of both new parents and </a:t>
            </a:r>
            <a:r>
              <a:rPr lang="en-US" b="1" dirty="0"/>
              <a:t>experienced parents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Asks for </a:t>
            </a:r>
            <a:r>
              <a:rPr lang="en-US" b="1" dirty="0"/>
              <a:t>suggestions</a:t>
            </a:r>
            <a:r>
              <a:rPr lang="en-US" dirty="0"/>
              <a:t> on parents’ needs, keeping the user first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67D442CC-0C48-1787-6518-D32F755615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933268-6E08-EAF9-1FCF-117DDC0B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8FCB9A-CCCB-D576-CC34-C39E704EB6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42" r="7376"/>
          <a:stretch/>
        </p:blipFill>
        <p:spPr>
          <a:xfrm>
            <a:off x="7680959" y="804672"/>
            <a:ext cx="3475649" cy="52486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C6E679-1196-AD80-4E99-D00EECDC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533" y="928197"/>
            <a:ext cx="764082" cy="1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F5E1C4-4075-B118-D042-3DC7A245CAE8}"/>
              </a:ext>
            </a:extLst>
          </p:cNvPr>
          <p:cNvSpPr txBox="1"/>
          <p:nvPr/>
        </p:nvSpPr>
        <p:spPr>
          <a:xfrm>
            <a:off x="8310032" y="6053328"/>
            <a:ext cx="267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Our Google Form</a:t>
            </a:r>
          </a:p>
        </p:txBody>
      </p:sp>
    </p:spTree>
    <p:extLst>
      <p:ext uri="{BB962C8B-B14F-4D97-AF65-F5344CB8AC3E}">
        <p14:creationId xmlns:p14="http://schemas.microsoft.com/office/powerpoint/2010/main" val="80658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27A7-7EF7-95BC-7D5D-A41648DD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71252D-CAF2-B912-77C3-B1B22C13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Requirements analysis &amp;</a:t>
            </a:r>
            <a:br>
              <a:rPr lang="en-US" dirty="0"/>
            </a:br>
            <a:r>
              <a:rPr lang="en-US" dirty="0"/>
              <a:t>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30AE2-181C-B124-F24C-6F84B46D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659" y="3330533"/>
            <a:ext cx="5248656" cy="1746505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Client-team meets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team meets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fully dressed in SRS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Refinement to them in successive versions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B5C62F-6653-7B3D-DCEB-45B7A6439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194" name="Picture 2" descr="Requirements Analysis - Understanding the Process &amp; Techniques - Reqtest">
            <a:extLst>
              <a:ext uri="{FF2B5EF4-FFF2-40B4-BE49-F238E27FC236}">
                <a16:creationId xmlns:a16="http://schemas.microsoft.com/office/drawing/2014/main" id="{C3BADC98-6926-3637-41BF-82FEA99A1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1003" b="2912"/>
          <a:stretch/>
        </p:blipFill>
        <p:spPr bwMode="auto">
          <a:xfrm>
            <a:off x="6846628" y="1297168"/>
            <a:ext cx="4497989" cy="42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4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anchor="b">
            <a:normAutofit/>
          </a:bodyPr>
          <a:lstStyle/>
          <a:p>
            <a:r>
              <a:rPr lang="en-US" dirty="0"/>
              <a:t>Business model</a:t>
            </a:r>
          </a:p>
        </p:txBody>
      </p:sp>
      <p:pic>
        <p:nvPicPr>
          <p:cNvPr id="5124" name="Picture 4" descr="The 7 Most Successful Business Models Of The Digital Era">
            <a:extLst>
              <a:ext uri="{FF2B5EF4-FFF2-40B4-BE49-F238E27FC236}">
                <a16:creationId xmlns:a16="http://schemas.microsoft.com/office/drawing/2014/main" id="{FE790537-2C01-C173-A9DF-0FD06ED8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412" y="2106614"/>
            <a:ext cx="4597556" cy="264359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>
            <a:normAutofit/>
          </a:bodyPr>
          <a:lstStyle/>
          <a:p>
            <a:r>
              <a:rPr lang="en-US" b="1" cap="none" dirty="0"/>
              <a:t>B2C</a:t>
            </a:r>
            <a:r>
              <a:rPr lang="en-US" cap="none" dirty="0"/>
              <a:t>: Parents pay for the premium version of the app (available for Rs. 250(planned))</a:t>
            </a:r>
          </a:p>
          <a:p>
            <a:endParaRPr lang="en-US" cap="none" dirty="0"/>
          </a:p>
          <a:p>
            <a:r>
              <a:rPr lang="en-US" b="1" cap="none" dirty="0"/>
              <a:t>B2B</a:t>
            </a:r>
            <a:r>
              <a:rPr lang="en-US" cap="none" dirty="0"/>
              <a:t>: Get referral money from associated </a:t>
            </a:r>
            <a:r>
              <a:rPr lang="en-US" cap="none" dirty="0" err="1"/>
              <a:t>paediatricians</a:t>
            </a:r>
            <a:r>
              <a:rPr lang="en-US" cap="none" dirty="0"/>
              <a:t> by referring users to them as per the user’s needs.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459</TotalTime>
  <Words>1001</Words>
  <Application>Microsoft Office PowerPoint</Application>
  <PresentationFormat>Widescreen</PresentationFormat>
  <Paragraphs>167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 Mono</vt:lpstr>
      <vt:lpstr>Arial</vt:lpstr>
      <vt:lpstr>Arial Black</vt:lpstr>
      <vt:lpstr>Avenir Next LT Pro</vt:lpstr>
      <vt:lpstr>Avenir Next LT Pro Light</vt:lpstr>
      <vt:lpstr>Calibri</vt:lpstr>
      <vt:lpstr>Wingdings</vt:lpstr>
      <vt:lpstr>Custom</vt:lpstr>
      <vt:lpstr>r1 presentation Parent  diaries </vt:lpstr>
      <vt:lpstr>PowerPoint Presentation</vt:lpstr>
      <vt:lpstr>The problem statement</vt:lpstr>
      <vt:lpstr>Our solution</vt:lpstr>
      <vt:lpstr>Tech stack &amp; tools used:</vt:lpstr>
      <vt:lpstr>Features implemented: R1</vt:lpstr>
      <vt:lpstr>MARKET analysis and requirements gathering</vt:lpstr>
      <vt:lpstr>Requirements analysis &amp; specification</vt:lpstr>
      <vt:lpstr>Business model</vt:lpstr>
      <vt:lpstr>Use cases </vt:lpstr>
      <vt:lpstr>design</vt:lpstr>
      <vt:lpstr>IMPLEMENTATION: speech to speech(s2s)</vt:lpstr>
      <vt:lpstr>IMPLEMENTATION: vaccination charting</vt:lpstr>
      <vt:lpstr>TESTING</vt:lpstr>
      <vt:lpstr>TESTING</vt:lpstr>
      <vt:lpstr>Who did what? Team management</vt:lpstr>
      <vt:lpstr>Issues we faced in the project</vt:lpstr>
      <vt:lpstr>Future PLANs : R2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Raunak Seksaria</dc:creator>
  <cp:lastModifiedBy>Raunak Seksaria</cp:lastModifiedBy>
  <cp:revision>52</cp:revision>
  <dcterms:created xsi:type="dcterms:W3CDTF">2025-03-17T12:48:28Z</dcterms:created>
  <dcterms:modified xsi:type="dcterms:W3CDTF">2025-03-17T22:53:24Z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